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5" r:id="rId1"/>
    <p:sldMasterId id="2147484429" r:id="rId2"/>
    <p:sldMasterId id="2147484441" r:id="rId3"/>
  </p:sldMasterIdLst>
  <p:notesMasterIdLst>
    <p:notesMasterId r:id="rId23"/>
  </p:notesMasterIdLst>
  <p:sldIdLst>
    <p:sldId id="312" r:id="rId4"/>
    <p:sldId id="256" r:id="rId5"/>
    <p:sldId id="313" r:id="rId6"/>
    <p:sldId id="263" r:id="rId7"/>
    <p:sldId id="299" r:id="rId8"/>
    <p:sldId id="292" r:id="rId9"/>
    <p:sldId id="293" r:id="rId10"/>
    <p:sldId id="302" r:id="rId11"/>
    <p:sldId id="314" r:id="rId12"/>
    <p:sldId id="268" r:id="rId13"/>
    <p:sldId id="303" r:id="rId14"/>
    <p:sldId id="304" r:id="rId15"/>
    <p:sldId id="305" r:id="rId16"/>
    <p:sldId id="306" r:id="rId17"/>
    <p:sldId id="317" r:id="rId18"/>
    <p:sldId id="315" r:id="rId19"/>
    <p:sldId id="316" r:id="rId20"/>
    <p:sldId id="318" r:id="rId21"/>
    <p:sldId id="27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3" d="100"/>
          <a:sy n="83" d="100"/>
        </p:scale>
        <p:origin x="-1500" y="-90"/>
      </p:cViewPr>
      <p:guideLst>
        <p:guide orient="horz" pos="2160"/>
        <p:guide pos="2880"/>
      </p:guideLst>
    </p:cSldViewPr>
  </p:slideViewPr>
  <p:outlineViewPr>
    <p:cViewPr>
      <p:scale>
        <a:sx n="33" d="100"/>
        <a:sy n="33" d="100"/>
      </p:scale>
      <p:origin x="0" y="65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D0F9487-F540-4F5C-B51E-9A4A24166364}" type="datetimeFigureOut">
              <a:rPr lang="en-US" smtClean="0"/>
              <a:t>13.09.2017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0A03E90-ED47-4687-A1A6-A60E36986D4A}" type="slidenum">
              <a:rPr lang="en-US" smtClean="0"/>
              <a:t>‹#›</a:t>
            </a:fld>
            <a:endParaRPr lang="en-US"/>
          </a:p>
        </p:txBody>
      </p:sp>
    </p:spTree>
    <p:extLst>
      <p:ext uri="{BB962C8B-B14F-4D97-AF65-F5344CB8AC3E}">
        <p14:creationId xmlns:p14="http://schemas.microsoft.com/office/powerpoint/2010/main" val="32905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t>10</a:t>
            </a:fld>
            <a:endParaRPr lang="en-US"/>
          </a:p>
        </p:txBody>
      </p:sp>
    </p:spTree>
    <p:extLst>
      <p:ext uri="{BB962C8B-B14F-4D97-AF65-F5344CB8AC3E}">
        <p14:creationId xmlns:p14="http://schemas.microsoft.com/office/powerpoint/2010/main" val="301632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t>11</a:t>
            </a:fld>
            <a:endParaRPr lang="en-US"/>
          </a:p>
        </p:txBody>
      </p:sp>
    </p:spTree>
    <p:extLst>
      <p:ext uri="{BB962C8B-B14F-4D97-AF65-F5344CB8AC3E}">
        <p14:creationId xmlns:p14="http://schemas.microsoft.com/office/powerpoint/2010/main" val="301632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t>12</a:t>
            </a:fld>
            <a:endParaRPr lang="en-US"/>
          </a:p>
        </p:txBody>
      </p:sp>
    </p:spTree>
    <p:extLst>
      <p:ext uri="{BB962C8B-B14F-4D97-AF65-F5344CB8AC3E}">
        <p14:creationId xmlns:p14="http://schemas.microsoft.com/office/powerpoint/2010/main" val="301632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t>13</a:t>
            </a:fld>
            <a:endParaRPr lang="en-US"/>
          </a:p>
        </p:txBody>
      </p:sp>
    </p:spTree>
    <p:extLst>
      <p:ext uri="{BB962C8B-B14F-4D97-AF65-F5344CB8AC3E}">
        <p14:creationId xmlns:p14="http://schemas.microsoft.com/office/powerpoint/2010/main" val="301632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t>14</a:t>
            </a:fld>
            <a:endParaRPr lang="en-US"/>
          </a:p>
        </p:txBody>
      </p:sp>
    </p:spTree>
    <p:extLst>
      <p:ext uri="{BB962C8B-B14F-4D97-AF65-F5344CB8AC3E}">
        <p14:creationId xmlns:p14="http://schemas.microsoft.com/office/powerpoint/2010/main" val="301632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1632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564691-1081-47C7-AAC7-17BF9564781E}" type="datetimeFigureOut">
              <a:rPr lang="en-US" smtClean="0"/>
              <a:t>13.09.2017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t>13.09.2017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t>13.09.2017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405543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9159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06522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8292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57866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317560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207854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692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t>13.09.2017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469270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436610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4887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95772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4641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4218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035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262341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895339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15908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64691-1081-47C7-AAC7-17BF9564781E}" type="datetimeFigureOut">
              <a:rPr lang="en-US" smtClean="0"/>
              <a:t>13.09.2017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5861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641742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55397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13.09.2017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355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9564691-1081-47C7-AAC7-17BF9564781E}" type="datetimeFigureOut">
              <a:rPr lang="en-US" smtClean="0"/>
              <a:t>13.09.2017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8F98F-26E6-44A0-B012-F0D28915171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564691-1081-47C7-AAC7-17BF9564781E}" type="datetimeFigureOut">
              <a:rPr lang="en-US" smtClean="0"/>
              <a:t>13.09.2017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8F98F-26E6-44A0-B012-F0D2891517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64691-1081-47C7-AAC7-17BF9564781E}" type="datetimeFigureOut">
              <a:rPr lang="en-US" smtClean="0"/>
              <a:t>13.09.2017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8F98F-26E6-44A0-B012-F0D2891517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9564691-1081-47C7-AAC7-17BF9564781E}" type="datetimeFigureOut">
              <a:rPr lang="en-US" smtClean="0"/>
              <a:t>13.09.2017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8F98F-26E6-44A0-B012-F0D2891517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564691-1081-47C7-AAC7-17BF9564781E}" type="datetimeFigureOut">
              <a:rPr lang="en-US" smtClean="0"/>
              <a:t>13.09.2017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8F98F-26E6-44A0-B012-F0D28915171E}"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64691-1081-47C7-AAC7-17BF9564781E}" type="datetimeFigureOut">
              <a:rPr lang="en-US" smtClean="0"/>
              <a:t>13.09.2017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8F98F-26E6-44A0-B012-F0D28915171E}"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base">
              <a:spcBef>
                <a:spcPct val="0"/>
              </a:spcBef>
              <a:spcAft>
                <a:spcPct val="0"/>
              </a:spcAft>
              <a:defRPr/>
            </a:pPr>
            <a:fld id="{07987DC8-6684-4AA9-AC14-44A339CAA41C}" type="datetime1">
              <a:rPr lang="en-US" smtClean="0"/>
              <a:pPr fontAlgn="base">
                <a:spcBef>
                  <a:spcPct val="0"/>
                </a:spcBef>
                <a:spcAft>
                  <a:spcPct val="0"/>
                </a:spcAft>
                <a:defRPr/>
              </a:pPr>
              <a:t>13.09.2017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633A3ADF-A847-44D6-A449-F6334C0FF222}" type="slidenum">
              <a:rPr lang="en-US" smtClean="0"/>
              <a:pPr fontAlgn="base">
                <a:spcBef>
                  <a:spcPct val="0"/>
                </a:spcBef>
                <a:spcAft>
                  <a:spcPct val="0"/>
                </a:spcAft>
                <a:defRPr/>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base">
              <a:spcBef>
                <a:spcPct val="0"/>
              </a:spcBef>
              <a:spcAft>
                <a:spcPct val="0"/>
              </a:spcAft>
              <a:defRPr/>
            </a:pPr>
            <a:fld id="{07987DC8-6684-4AA9-AC14-44A339CAA41C}" type="datetime1">
              <a:rPr lang="en-US" smtClean="0">
                <a:solidFill>
                  <a:srgbClr val="073E87"/>
                </a:solidFill>
              </a:rPr>
              <a:pPr fontAlgn="base">
                <a:spcBef>
                  <a:spcPct val="0"/>
                </a:spcBef>
                <a:spcAft>
                  <a:spcPct val="0"/>
                </a:spcAft>
                <a:defRPr/>
              </a:pPr>
              <a:t>13.09.2017</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633A3ADF-A847-44D6-A449-F6334C0FF222}" type="slidenum">
              <a:rPr lang="en-US" smtClean="0">
                <a:solidFill>
                  <a:srgbClr val="073E87"/>
                </a:solidFill>
              </a:rPr>
              <a:pPr fontAlgn="base">
                <a:spcBef>
                  <a:spcPct val="0"/>
                </a:spcBef>
                <a:spcAft>
                  <a:spcPct val="0"/>
                </a:spcAft>
                <a:def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7654891"/>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base">
              <a:spcBef>
                <a:spcPct val="0"/>
              </a:spcBef>
              <a:spcAft>
                <a:spcPct val="0"/>
              </a:spcAft>
              <a:defRPr/>
            </a:pPr>
            <a:fld id="{07987DC8-6684-4AA9-AC14-44A339CAA41C}" type="datetime1">
              <a:rPr lang="en-US" smtClean="0">
                <a:solidFill>
                  <a:srgbClr val="073E87"/>
                </a:solidFill>
              </a:rPr>
              <a:pPr fontAlgn="base">
                <a:spcBef>
                  <a:spcPct val="0"/>
                </a:spcBef>
                <a:spcAft>
                  <a:spcPct val="0"/>
                </a:spcAft>
                <a:defRPr/>
              </a:pPr>
              <a:t>13.09.2017</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633A3ADF-A847-44D6-A449-F6334C0FF222}" type="slidenum">
              <a:rPr lang="en-US" smtClean="0">
                <a:solidFill>
                  <a:srgbClr val="073E87"/>
                </a:solidFill>
              </a:rPr>
              <a:pPr fontAlgn="base">
                <a:spcBef>
                  <a:spcPct val="0"/>
                </a:spcBef>
                <a:spcAft>
                  <a:spcPct val="0"/>
                </a:spcAft>
                <a:def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9249253"/>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hyperlink" Target="http://www.timis.anofm.r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ajofm@tm.anofm.r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ro/imgres?sa=X&amp;biw=1547&amp;bih=674&amp;tbm=isch&amp;tbnid=WIop2rEE_-s-vM:&amp;imgrefurl=http://www.cronicadeiasi.ro/stiri/nationale-externe/HiPo.ro-20-de-companii-de-top-angajeaza-absolventi-din-Iasi/23107&amp;docid=bimemGyzJC25LM&amp;imgurl=http://www.cronicadeiasi.ro/pictures/images/absolventi_1_.jpg&amp;w=550&amp;h=400&amp;ei=qLL8UvKfCaXTygPzwoGoDg&amp;zoom=1&amp;iact=rc&amp;dur=500&amp;page=2&amp;start=19&amp;ndsp=24&amp;ved=0CLQBEK0DMB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ro/imgres?start=95&amp;um=1&amp;sa=N&amp;biw=1547&amp;bih=674&amp;hl=ro&amp;tbm=isch&amp;tbnid=9xsfOj0sea6toM:&amp;imgrefurl=http://www.monitorulcj.ro/actualitate/31369-cati-clujeni-au-intrat-in-somaj-in-2013&amp;docid=RmcCDv37vL4ELM&amp;imgurl=http://www.monitorulcj.ro/documente/stories/2013/12/18//658x400/someri%20peste%2040%20ani.jpg&amp;w=650&amp;h=400&amp;ei=Obb8UsaONovOygPjpIKIBA&amp;zoom=1&amp;iact=rc&amp;dur=1140&amp;page=5&amp;ndsp=30&amp;ved=0CCAQrQMwCTh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ro/imgres?sa=X&amp;biw=1547&amp;bih=674&amp;tbm=isch&amp;tbnid=AbKajMP-OTZg9M:&amp;imgrefurl=http://www.renasterea.ro/stiri-banat/actualitate/angajarea-elevilor-si-studentilor-premiata-cu-250-de-lei.html&amp;docid=_Uw33eN5AaEpSM&amp;imgurl=http://www.renasterea.ro/images/stiri/ospatarita-29124.jpg&amp;w=400&amp;h=266&amp;ei=l7T8UuXwOMXhywPlp4K4CQ&amp;zoom=1&amp;iact=rc&amp;dur=3640&amp;page=1&amp;start=0&amp;ndsp=20&amp;ved=0CHUQrQMwC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65" y="2809863"/>
            <a:ext cx="8686800" cy="134806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20000"/>
              </a:spcBef>
            </a:pPr>
            <a:r>
              <a:rPr lang="en-US" sz="2400" b="1" dirty="0">
                <a:solidFill>
                  <a:prstClr val="black"/>
                </a:solidFill>
              </a:rPr>
              <a:t>SERVICII</a:t>
            </a:r>
            <a:r>
              <a:rPr lang="ro-RO" sz="2400" b="1" dirty="0">
                <a:solidFill>
                  <a:prstClr val="black"/>
                </a:solidFill>
              </a:rPr>
              <a:t> ŞI FACILITĂŢI OFERITE DE </a:t>
            </a:r>
            <a:r>
              <a:rPr lang="ro-RO" sz="2400" b="1" dirty="0" smtClean="0">
                <a:solidFill>
                  <a:prstClr val="black"/>
                </a:solidFill>
              </a:rPr>
              <a:t>SPO </a:t>
            </a:r>
            <a:endParaRPr lang="en-US" sz="2400" b="1" dirty="0" smtClean="0">
              <a:solidFill>
                <a:prstClr val="black"/>
              </a:solidFill>
            </a:endParaRPr>
          </a:p>
          <a:p>
            <a:pPr algn="ctr">
              <a:spcBef>
                <a:spcPct val="20000"/>
              </a:spcBef>
            </a:pPr>
            <a:r>
              <a:rPr lang="ro-RO" sz="2400" b="1" dirty="0" smtClean="0">
                <a:solidFill>
                  <a:prstClr val="black"/>
                </a:solidFill>
              </a:rPr>
              <a:t>(</a:t>
            </a:r>
            <a:r>
              <a:rPr lang="ro-RO" sz="2400" b="1" dirty="0">
                <a:solidFill>
                  <a:prstClr val="black"/>
                </a:solidFill>
              </a:rPr>
              <a:t>Serviciul Public de Ocupare) </a:t>
            </a:r>
            <a:endParaRPr lang="ro-RO" sz="2400" b="1" dirty="0" smtClean="0">
              <a:solidFill>
                <a:prstClr val="black"/>
              </a:solidFill>
            </a:endParaRPr>
          </a:p>
          <a:p>
            <a:pPr algn="ctr">
              <a:spcBef>
                <a:spcPct val="20000"/>
              </a:spcBef>
            </a:pPr>
            <a:r>
              <a:rPr lang="ro-RO" sz="2400" b="1" dirty="0" smtClean="0">
                <a:solidFill>
                  <a:prstClr val="black"/>
                </a:solidFill>
              </a:rPr>
              <a:t>ANGAJATORILOR </a:t>
            </a:r>
            <a:r>
              <a:rPr lang="ro-RO" sz="2400" b="1" dirty="0">
                <a:solidFill>
                  <a:prstClr val="black"/>
                </a:solidFill>
              </a:rPr>
              <a:t>ŞI ŞOMERILOR</a:t>
            </a:r>
            <a:endParaRPr lang="en-US" sz="2400" b="1" dirty="0">
              <a:solidFill>
                <a:prstClr val="black"/>
              </a:solidFill>
            </a:endParaRPr>
          </a:p>
        </p:txBody>
      </p:sp>
      <p:sp>
        <p:nvSpPr>
          <p:cNvPr id="3" name="Subtitle 2"/>
          <p:cNvSpPr txBox="1">
            <a:spLocks/>
          </p:cNvSpPr>
          <p:nvPr/>
        </p:nvSpPr>
        <p:spPr>
          <a:xfrm>
            <a:off x="914400" y="5486400"/>
            <a:ext cx="7848600" cy="762000"/>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buClr>
                <a:srgbClr val="93A299"/>
              </a:buClr>
              <a:defRPr/>
            </a:pPr>
            <a:r>
              <a:rPr lang="ro-RO" dirty="0" smtClean="0">
                <a:solidFill>
                  <a:srgbClr val="1F497D">
                    <a:lumMod val="75000"/>
                  </a:srgbClr>
                </a:solidFill>
                <a:latin typeface="Arial"/>
              </a:rPr>
              <a:t>                              Agenția Județeană pentru Ocuparea Forței de Muncă Timiș</a:t>
            </a:r>
          </a:p>
          <a:p>
            <a:pPr lvl="0">
              <a:spcBef>
                <a:spcPts val="0"/>
              </a:spcBef>
              <a:buClr>
                <a:srgbClr val="93A299"/>
              </a:buClr>
              <a:buSzTx/>
              <a:defRPr/>
            </a:pPr>
            <a:r>
              <a:rPr lang="ro-RO" dirty="0">
                <a:solidFill>
                  <a:srgbClr val="1F497D">
                    <a:lumMod val="75000"/>
                  </a:srgbClr>
                </a:solidFill>
                <a:latin typeface="Arial"/>
              </a:rPr>
              <a:t>	</a:t>
            </a:r>
            <a:r>
              <a:rPr lang="ro-RO" dirty="0" smtClean="0">
                <a:solidFill>
                  <a:srgbClr val="1F497D">
                    <a:lumMod val="75000"/>
                  </a:srgbClr>
                </a:solidFill>
                <a:latin typeface="Arial"/>
              </a:rPr>
              <a:t>		       	director executiv </a:t>
            </a:r>
            <a:r>
              <a:rPr lang="ro-RO" dirty="0" smtClean="0">
                <a:solidFill>
                  <a:srgbClr val="1F497D">
                    <a:lumMod val="75000"/>
                  </a:srgbClr>
                </a:solidFill>
                <a:latin typeface="Arial"/>
              </a:rPr>
              <a:t>Marcel</a:t>
            </a:r>
            <a:r>
              <a:rPr lang="ro-RO" dirty="0">
                <a:solidFill>
                  <a:srgbClr val="1F497D">
                    <a:lumMod val="75000"/>
                  </a:srgbClr>
                </a:solidFill>
                <a:latin typeface="Arial"/>
              </a:rPr>
              <a:t>-Dumitru</a:t>
            </a:r>
            <a:r>
              <a:rPr lang="en-US" sz="1900" dirty="0" smtClean="0">
                <a:solidFill>
                  <a:srgbClr val="1F497D">
                    <a:lumMod val="75000"/>
                  </a:srgbClr>
                </a:solidFill>
                <a:latin typeface="Arial"/>
              </a:rPr>
              <a:t> </a:t>
            </a:r>
            <a:r>
              <a:rPr lang="ro-RO" dirty="0" smtClean="0">
                <a:solidFill>
                  <a:srgbClr val="1F497D">
                    <a:lumMod val="75000"/>
                  </a:srgbClr>
                </a:solidFill>
                <a:latin typeface="Arial"/>
              </a:rPr>
              <a:t>Miclău</a:t>
            </a:r>
            <a:endParaRPr lang="en-US" dirty="0">
              <a:solidFill>
                <a:srgbClr val="1F497D">
                  <a:lumMod val="75000"/>
                </a:srgbClr>
              </a:solidFill>
              <a:latin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 y="228600"/>
            <a:ext cx="869315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532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43100" cy="168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43100" y="533400"/>
            <a:ext cx="6972300" cy="9906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a:t>
            </a:r>
            <a:r>
              <a:rPr lang="ro-RO" sz="2800" b="1" i="1" dirty="0" smtClean="0">
                <a:solidFill>
                  <a:schemeClr val="bg1"/>
                </a:solidFill>
                <a:latin typeface="Trebuchet MS"/>
                <a:ea typeface="MS Mincho"/>
                <a:cs typeface="Times New Roman"/>
              </a:rPr>
              <a:t>ŞOMERILOR</a:t>
            </a:r>
            <a:endParaRPr lang="en-US" sz="2800" b="1" dirty="0">
              <a:solidFill>
                <a:schemeClr val="bg1"/>
              </a:solidFill>
            </a:endParaRPr>
          </a:p>
        </p:txBody>
      </p:sp>
      <p:sp>
        <p:nvSpPr>
          <p:cNvPr id="4" name="TextBox 3"/>
          <p:cNvSpPr txBox="1"/>
          <p:nvPr/>
        </p:nvSpPr>
        <p:spPr>
          <a:xfrm>
            <a:off x="304800" y="1981200"/>
            <a:ext cx="8686800" cy="4308872"/>
          </a:xfrm>
          <a:prstGeom prst="rect">
            <a:avLst/>
          </a:prstGeom>
          <a:noFill/>
        </p:spPr>
        <p:txBody>
          <a:bodyPr wrap="square" rtlCol="0">
            <a:spAutoFit/>
          </a:bodyPr>
          <a:lstStyle/>
          <a:p>
            <a:r>
              <a:rPr lang="en-US" sz="2400" b="1" i="1" dirty="0" smtClean="0"/>
              <a:t>                      Prima </a:t>
            </a:r>
            <a:r>
              <a:rPr lang="en-US" sz="2400" b="1" i="1" dirty="0"/>
              <a:t>de activare</a:t>
            </a:r>
            <a:r>
              <a:rPr lang="en-US" sz="2400" i="1" dirty="0"/>
              <a:t> Art.73 </a:t>
            </a:r>
            <a:r>
              <a:rPr lang="en-US" sz="2400" i="1" baseline="30000" dirty="0"/>
              <a:t>2 </a:t>
            </a:r>
            <a:r>
              <a:rPr lang="en-US" sz="2400" i="1" dirty="0"/>
              <a:t>(1)</a:t>
            </a:r>
            <a:endParaRPr lang="en-US" sz="2400" dirty="0"/>
          </a:p>
          <a:p>
            <a:endParaRPr lang="en-US" sz="1600" dirty="0"/>
          </a:p>
          <a:p>
            <a:pPr lvl="0" algn="just"/>
            <a:r>
              <a:rPr lang="ro-RO" sz="2000" b="1" dirty="0"/>
              <a:t>Şomerii</a:t>
            </a:r>
            <a:r>
              <a:rPr lang="ro-RO" sz="2000" dirty="0">
                <a:solidFill>
                  <a:srgbClr val="0070C0"/>
                </a:solidFill>
              </a:rPr>
              <a:t> </a:t>
            </a:r>
            <a:r>
              <a:rPr lang="ro-RO" sz="2000" dirty="0">
                <a:solidFill>
                  <a:schemeClr val="tx2"/>
                </a:solidFill>
              </a:rPr>
              <a:t>înregistraţi la agenţiile pentru ocuparea forţei de muncă care nu beneficiază de indemnizaţie de şomaj, în situaţia în </a:t>
            </a:r>
            <a:r>
              <a:rPr lang="ro-RO" sz="2000" b="1" dirty="0"/>
              <a:t>care se angajează </a:t>
            </a:r>
            <a:r>
              <a:rPr lang="ro-RO" sz="2000" dirty="0">
                <a:solidFill>
                  <a:schemeClr val="tx2"/>
                </a:solidFill>
              </a:rPr>
              <a:t>cu normă întreagă,</a:t>
            </a:r>
            <a:r>
              <a:rPr lang="ro-RO" sz="2000" dirty="0">
                <a:solidFill>
                  <a:srgbClr val="0070C0"/>
                </a:solidFill>
              </a:rPr>
              <a:t> </a:t>
            </a:r>
            <a:r>
              <a:rPr lang="ro-RO" sz="2000" b="1" dirty="0"/>
              <a:t>pentru o perioadă mai mare de 3 </a:t>
            </a:r>
            <a:r>
              <a:rPr lang="ro-RO" sz="2000" b="1" dirty="0" smtClean="0"/>
              <a:t>luni,</a:t>
            </a:r>
            <a:r>
              <a:rPr lang="ro-RO" sz="2000" dirty="0" smtClean="0">
                <a:solidFill>
                  <a:srgbClr val="0070C0"/>
                </a:solidFill>
              </a:rPr>
              <a:t> </a:t>
            </a:r>
            <a:r>
              <a:rPr lang="ro-RO" sz="2000" dirty="0">
                <a:solidFill>
                  <a:schemeClr val="tx2"/>
                </a:solidFill>
              </a:rPr>
              <a:t>ulterior datei înregistrării la agenţiile pentru ocuparea forţei de muncă,</a:t>
            </a:r>
            <a:r>
              <a:rPr lang="ro-RO" sz="2000" dirty="0">
                <a:solidFill>
                  <a:srgbClr val="0070C0"/>
                </a:solidFill>
              </a:rPr>
              <a:t> </a:t>
            </a:r>
            <a:r>
              <a:rPr lang="ro-RO" sz="2000" b="1" dirty="0"/>
              <a:t>beneficiază de o primă de activare în valoare de 500 lei</a:t>
            </a:r>
            <a:r>
              <a:rPr lang="ro-RO" sz="2000" dirty="0"/>
              <a:t>.</a:t>
            </a:r>
            <a:endParaRPr lang="en-US" sz="2000" dirty="0"/>
          </a:p>
          <a:p>
            <a:pPr algn="just"/>
            <a:r>
              <a:rPr lang="ro-RO" sz="1400" dirty="0" smtClean="0"/>
              <a:t> </a:t>
            </a:r>
            <a:endParaRPr lang="en-US" sz="1400" dirty="0"/>
          </a:p>
          <a:p>
            <a:pPr lvl="0" algn="just"/>
            <a:r>
              <a:rPr lang="ro-RO" sz="2000" dirty="0">
                <a:solidFill>
                  <a:schemeClr val="tx2"/>
                </a:solidFill>
              </a:rPr>
              <a:t>Nu beneficiază de aceste  prevederi persoanele care se încadrează la angajatori cu care au fost în raporturi de muncă sau de serviciu în ultimele 12 luni.</a:t>
            </a:r>
            <a:endParaRPr lang="en-US" sz="2000" dirty="0">
              <a:solidFill>
                <a:schemeClr val="tx2"/>
              </a:solidFill>
            </a:endParaRPr>
          </a:p>
          <a:p>
            <a:pPr lvl="0" algn="just"/>
            <a:r>
              <a:rPr lang="ro-RO" sz="2000" dirty="0">
                <a:solidFill>
                  <a:schemeClr val="tx2"/>
                </a:solidFill>
              </a:rPr>
              <a:t>Persoanele care beneficiază de prima de activare au dreptul la menţinerea acesteia şi în situaţia în care, în perioada de 3 luni de la angajare, le încetează raportul de muncă sau de serviciu la primul angajator şi se încadrează, în termen de 30 de zile, la un alt angajator, în aceleaşi condiţii.</a:t>
            </a:r>
            <a:endParaRPr lang="en-US" sz="2000" dirty="0">
              <a:solidFill>
                <a:schemeClr val="tx2"/>
              </a:solidFill>
            </a:endParaRPr>
          </a:p>
        </p:txBody>
      </p:sp>
    </p:spTree>
    <p:extLst>
      <p:ext uri="{BB962C8B-B14F-4D97-AF65-F5344CB8AC3E}">
        <p14:creationId xmlns:p14="http://schemas.microsoft.com/office/powerpoint/2010/main" val="1033507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6533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2209800"/>
            <a:ext cx="8458200" cy="3693319"/>
          </a:xfrm>
          <a:prstGeom prst="rect">
            <a:avLst/>
          </a:prstGeom>
          <a:noFill/>
        </p:spPr>
        <p:txBody>
          <a:bodyPr wrap="square" rtlCol="0">
            <a:spAutoFit/>
          </a:bodyPr>
          <a:lstStyle/>
          <a:p>
            <a:r>
              <a:rPr lang="ro-RO" sz="2400" b="1" i="1" dirty="0" smtClean="0"/>
              <a:t>Prima </a:t>
            </a:r>
            <a:r>
              <a:rPr lang="ro-RO" sz="2400" b="1" i="1" dirty="0"/>
              <a:t>de încadrare </a:t>
            </a:r>
            <a:r>
              <a:rPr lang="en-US" sz="2400" i="1" dirty="0" smtClean="0"/>
              <a:t>Art.74</a:t>
            </a:r>
            <a:endParaRPr lang="ro-RO" sz="2400" i="1" dirty="0" smtClean="0"/>
          </a:p>
          <a:p>
            <a:endParaRPr lang="en-US" sz="2400" dirty="0"/>
          </a:p>
          <a:p>
            <a:r>
              <a:rPr lang="ro-RO" sz="2400" b="1" i="1" dirty="0"/>
              <a:t> </a:t>
            </a:r>
            <a:endParaRPr lang="en-US" sz="2400" dirty="0"/>
          </a:p>
          <a:p>
            <a:pPr algn="just"/>
            <a:r>
              <a:rPr lang="ro-RO" b="1" i="1" dirty="0" smtClean="0"/>
              <a:t>Se </a:t>
            </a:r>
            <a:r>
              <a:rPr lang="ro-RO" b="1" i="1" dirty="0"/>
              <a:t>acordă doar </a:t>
            </a:r>
            <a:r>
              <a:rPr lang="en-US" dirty="0">
                <a:solidFill>
                  <a:schemeClr val="tx2"/>
                </a:solidFill>
              </a:rPr>
              <a:t>persoanelor care au domiciliul sau reşedinţa ori îşi stabilesc noul domiciliu sau noua reşedinţă</a:t>
            </a:r>
            <a:r>
              <a:rPr lang="en-US" dirty="0">
                <a:solidFill>
                  <a:srgbClr val="0070C0"/>
                </a:solidFill>
              </a:rPr>
              <a:t> </a:t>
            </a:r>
            <a:r>
              <a:rPr lang="en-US" b="1" dirty="0"/>
              <a:t>în zonele prevăzute în Planul naţional de mobilitate stabilit prin ordin al Ministerului Muncii; se acordă 0.5 lei/km, dar nu mai mult de 55 lei/zi proporţional cu numărul de zile lucrate. </a:t>
            </a:r>
            <a:endParaRPr lang="en-US" dirty="0"/>
          </a:p>
          <a:p>
            <a:pPr lvl="0" algn="just"/>
            <a:endParaRPr lang="en-US" dirty="0" smtClean="0"/>
          </a:p>
          <a:p>
            <a:pPr lvl="0" algn="just"/>
            <a:r>
              <a:rPr lang="ro-RO" dirty="0" smtClean="0">
                <a:solidFill>
                  <a:schemeClr val="tx2"/>
                </a:solidFill>
              </a:rPr>
              <a:t>Persoanele </a:t>
            </a:r>
            <a:r>
              <a:rPr lang="ro-RO" dirty="0">
                <a:solidFill>
                  <a:schemeClr val="tx2"/>
                </a:solidFill>
              </a:rPr>
              <a:t>înregistrate ca şomeri la agenţiile pentru ocuparea forţei de muncă şi care se încadrează în muncă, potrivit legii, într-o localitate situată </a:t>
            </a:r>
            <a:r>
              <a:rPr lang="ro-RO" dirty="0"/>
              <a:t>la </a:t>
            </a:r>
            <a:r>
              <a:rPr lang="ro-RO" b="1" dirty="0"/>
              <a:t>o distanţă mai mare de 15 km </a:t>
            </a:r>
            <a:r>
              <a:rPr lang="ro-RO" dirty="0">
                <a:solidFill>
                  <a:schemeClr val="tx2"/>
                </a:solidFill>
              </a:rPr>
              <a:t>de localitatea în care îşi au domiciliul sau reşedinţa, pot beneficia de o primă de încadrare, neimpozabilă pe o perioadă de 12 luni.</a:t>
            </a:r>
            <a:endParaRPr lang="en-US" dirty="0">
              <a:solidFill>
                <a:schemeClr val="tx2"/>
              </a:solidFill>
            </a:endParaRPr>
          </a:p>
        </p:txBody>
      </p:sp>
      <p:sp>
        <p:nvSpPr>
          <p:cNvPr id="3" name="Title 1"/>
          <p:cNvSpPr>
            <a:spLocks noGrp="1"/>
          </p:cNvSpPr>
          <p:nvPr>
            <p:ph type="title"/>
          </p:nvPr>
        </p:nvSpPr>
        <p:spPr>
          <a:xfrm>
            <a:off x="2065337" y="304800"/>
            <a:ext cx="6926263" cy="11430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a:t>
            </a:r>
            <a:r>
              <a:rPr lang="ro-RO" sz="2800" b="1" i="1" dirty="0" smtClean="0">
                <a:solidFill>
                  <a:schemeClr val="bg1"/>
                </a:solidFill>
                <a:latin typeface="Trebuchet MS"/>
                <a:ea typeface="MS Mincho"/>
                <a:cs typeface="Times New Roman"/>
              </a:rPr>
              <a:t>ŞOMERILOR</a:t>
            </a:r>
            <a:endParaRPr lang="en-US" sz="2800" b="1" dirty="0">
              <a:solidFill>
                <a:schemeClr val="bg1"/>
              </a:solidFill>
            </a:endParaRPr>
          </a:p>
        </p:txBody>
      </p:sp>
    </p:spTree>
    <p:extLst>
      <p:ext uri="{BB962C8B-B14F-4D97-AF65-F5344CB8AC3E}">
        <p14:creationId xmlns:p14="http://schemas.microsoft.com/office/powerpoint/2010/main" val="818882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001837"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2099310"/>
            <a:ext cx="8610600" cy="3539430"/>
          </a:xfrm>
          <a:prstGeom prst="rect">
            <a:avLst/>
          </a:prstGeom>
          <a:noFill/>
        </p:spPr>
        <p:txBody>
          <a:bodyPr wrap="square" rtlCol="0">
            <a:spAutoFit/>
          </a:bodyPr>
          <a:lstStyle/>
          <a:p>
            <a:r>
              <a:rPr lang="ro-RO" sz="2400" b="1" i="1" dirty="0"/>
              <a:t>Prima de instalare </a:t>
            </a:r>
            <a:r>
              <a:rPr lang="en-US" sz="2400" i="1" dirty="0"/>
              <a:t>Art.75</a:t>
            </a:r>
            <a:endParaRPr lang="en-US" sz="2400" dirty="0"/>
          </a:p>
          <a:p>
            <a:r>
              <a:rPr lang="ro-RO" sz="2000" b="1" i="1" dirty="0"/>
              <a:t> </a:t>
            </a:r>
            <a:endParaRPr lang="en-US" sz="2000" dirty="0"/>
          </a:p>
          <a:p>
            <a:pPr algn="just"/>
            <a:r>
              <a:rPr lang="ro-RO" b="1" i="1" dirty="0"/>
              <a:t>Se acordă doar </a:t>
            </a:r>
            <a:r>
              <a:rPr lang="en-US" dirty="0">
                <a:solidFill>
                  <a:schemeClr val="tx2"/>
                </a:solidFill>
              </a:rPr>
              <a:t>persoanelor care au domiciliul sau reşedinţa ori îşi stabilesc noul domiciliu sau noua reşedinţă </a:t>
            </a:r>
            <a:r>
              <a:rPr lang="en-US" b="1" dirty="0"/>
              <a:t>în zonele prevăzute în Planul naţional de mobilitate stabilit prin ordin al Ministerului Muncii. </a:t>
            </a:r>
            <a:endParaRPr lang="en-US" dirty="0"/>
          </a:p>
          <a:p>
            <a:pPr algn="just"/>
            <a:r>
              <a:rPr lang="en-US" b="1" dirty="0"/>
              <a:t> </a:t>
            </a:r>
            <a:r>
              <a:rPr lang="ro-RO" dirty="0" smtClean="0">
                <a:solidFill>
                  <a:schemeClr val="tx2"/>
                </a:solidFill>
              </a:rPr>
              <a:t>Persoanele </a:t>
            </a:r>
            <a:r>
              <a:rPr lang="ro-RO" dirty="0">
                <a:solidFill>
                  <a:schemeClr val="tx2"/>
                </a:solidFill>
              </a:rPr>
              <a:t>înregistrate ca şomeri la agenţiile pentru ocuparea forţei de muncă care se încadrează în muncă, potrivit legii, într-o altă localitate situată la </a:t>
            </a:r>
            <a:r>
              <a:rPr lang="ro-RO" b="1" dirty="0"/>
              <a:t>o distanţă mai mare de 50 km </a:t>
            </a:r>
            <a:r>
              <a:rPr lang="ro-RO" dirty="0">
                <a:solidFill>
                  <a:schemeClr val="tx2"/>
                </a:solidFill>
              </a:rPr>
              <a:t>faţă de localitatea în care îşi au domiciliul sau reşedinţa şi, ca urmare a acestui fapt, îşi schimbă domiciliul ori îşi stabilesc reşedinţa în localitatea respectivă sau în localităţile învecinate acesteia pot beneficia de o primă de instalare, neimpozabilă, destinată</a:t>
            </a:r>
            <a:r>
              <a:rPr lang="ro-RO" dirty="0" smtClean="0">
                <a:solidFill>
                  <a:schemeClr val="tx2"/>
                </a:solidFill>
              </a:rPr>
              <a:t>:</a:t>
            </a:r>
            <a:r>
              <a:rPr lang="en-US" dirty="0" smtClean="0">
                <a:solidFill>
                  <a:schemeClr val="tx2"/>
                </a:solidFill>
              </a:rPr>
              <a:t> </a:t>
            </a:r>
            <a:r>
              <a:rPr lang="ro-RO" dirty="0" smtClean="0">
                <a:solidFill>
                  <a:schemeClr val="tx2"/>
                </a:solidFill>
              </a:rPr>
              <a:t>stimulării </a:t>
            </a:r>
            <a:r>
              <a:rPr lang="ro-RO" dirty="0">
                <a:solidFill>
                  <a:schemeClr val="tx2"/>
                </a:solidFill>
              </a:rPr>
              <a:t>încadrării în muncă, </a:t>
            </a:r>
            <a:r>
              <a:rPr lang="ro-RO" dirty="0" smtClean="0">
                <a:solidFill>
                  <a:schemeClr val="tx2"/>
                </a:solidFill>
              </a:rPr>
              <a:t>asigurării </a:t>
            </a:r>
            <a:r>
              <a:rPr lang="ro-RO" dirty="0">
                <a:solidFill>
                  <a:schemeClr val="tx2"/>
                </a:solidFill>
              </a:rPr>
              <a:t>cheltuielilor pentru locuire în noul domiciliu sau noua reşedinţă</a:t>
            </a:r>
            <a:r>
              <a:rPr lang="ro-RO" dirty="0" smtClean="0">
                <a:solidFill>
                  <a:schemeClr val="tx2"/>
                </a:solidFill>
              </a:rPr>
              <a:t>,</a:t>
            </a:r>
            <a:r>
              <a:rPr lang="en-US" dirty="0" smtClean="0">
                <a:solidFill>
                  <a:schemeClr val="tx2"/>
                </a:solidFill>
              </a:rPr>
              <a:t> </a:t>
            </a:r>
            <a:r>
              <a:rPr lang="ro-RO" dirty="0" smtClean="0">
                <a:solidFill>
                  <a:schemeClr val="tx2"/>
                </a:solidFill>
              </a:rPr>
              <a:t>şi/sau </a:t>
            </a:r>
            <a:r>
              <a:rPr lang="ro-RO" dirty="0">
                <a:solidFill>
                  <a:schemeClr val="tx2"/>
                </a:solidFill>
              </a:rPr>
              <a:t>pentru reîntregirea familiei, după caz.</a:t>
            </a:r>
            <a:endParaRPr lang="en-US" dirty="0">
              <a:solidFill>
                <a:schemeClr val="tx2"/>
              </a:solidFill>
            </a:endParaRPr>
          </a:p>
        </p:txBody>
      </p:sp>
      <p:sp>
        <p:nvSpPr>
          <p:cNvPr id="5" name="Title 1"/>
          <p:cNvSpPr>
            <a:spLocks noGrp="1"/>
          </p:cNvSpPr>
          <p:nvPr>
            <p:ph type="title"/>
          </p:nvPr>
        </p:nvSpPr>
        <p:spPr>
          <a:xfrm>
            <a:off x="2154236" y="152400"/>
            <a:ext cx="6837363" cy="15240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a:t>
            </a:r>
            <a:r>
              <a:rPr lang="ro-RO" sz="2800" b="1" i="1" dirty="0" smtClean="0">
                <a:solidFill>
                  <a:schemeClr val="bg1"/>
                </a:solidFill>
                <a:latin typeface="Trebuchet MS"/>
                <a:ea typeface="MS Mincho"/>
                <a:cs typeface="Times New Roman"/>
              </a:rPr>
              <a:t>ŞOMERILOR</a:t>
            </a:r>
            <a:endParaRPr lang="en-US" sz="2800" b="1" dirty="0">
              <a:solidFill>
                <a:schemeClr val="bg1"/>
              </a:solidFill>
            </a:endParaRPr>
          </a:p>
        </p:txBody>
      </p:sp>
    </p:spTree>
    <p:extLst>
      <p:ext uri="{BB962C8B-B14F-4D97-AF65-F5344CB8AC3E}">
        <p14:creationId xmlns:p14="http://schemas.microsoft.com/office/powerpoint/2010/main" val="452583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20002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2667000"/>
            <a:ext cx="8763000" cy="3170099"/>
          </a:xfrm>
          <a:prstGeom prst="rect">
            <a:avLst/>
          </a:prstGeom>
          <a:noFill/>
        </p:spPr>
        <p:txBody>
          <a:bodyPr wrap="square" rtlCol="0">
            <a:spAutoFit/>
          </a:bodyPr>
          <a:lstStyle/>
          <a:p>
            <a:pPr lvl="0" algn="just"/>
            <a:r>
              <a:rPr lang="ro-RO" sz="2000" b="1" dirty="0"/>
              <a:t>Prima de instalare se acordă în cuantum diferenţiat, astfel</a:t>
            </a:r>
            <a:r>
              <a:rPr lang="ro-RO" sz="2000" b="1" dirty="0" smtClean="0"/>
              <a:t>:</a:t>
            </a:r>
          </a:p>
          <a:p>
            <a:pPr lvl="0" algn="just"/>
            <a:endParaRPr lang="en-US" b="1" dirty="0" smtClean="0"/>
          </a:p>
          <a:p>
            <a:pPr lvl="0" algn="just"/>
            <a:endParaRPr lang="en-US" dirty="0"/>
          </a:p>
          <a:p>
            <a:pPr lvl="0" algn="just"/>
            <a:r>
              <a:rPr lang="en-US" b="1" dirty="0" smtClean="0"/>
              <a:t>- </a:t>
            </a:r>
            <a:r>
              <a:rPr lang="ro-RO" b="1" dirty="0" smtClean="0"/>
              <a:t>12.500 </a:t>
            </a:r>
            <a:r>
              <a:rPr lang="ro-RO" b="1" dirty="0"/>
              <a:t>lei pentru persoanele înregistrate ca şomeri la agenţiile pentru ocuparea forţei de muncă</a:t>
            </a:r>
            <a:r>
              <a:rPr lang="ro-RO" dirty="0"/>
              <a:t> şi </a:t>
            </a:r>
            <a:r>
              <a:rPr lang="ro-RO" dirty="0">
                <a:solidFill>
                  <a:schemeClr val="tx2"/>
                </a:solidFill>
              </a:rPr>
              <a:t>care se încadrează în muncă, potrivit legii, într-o altă localitate şi, ca urmare a acestui fapt, îşi schimbă domiciliul sau îşi stabilesc reşedinţa;</a:t>
            </a:r>
            <a:endParaRPr lang="en-US" dirty="0">
              <a:solidFill>
                <a:schemeClr val="tx2"/>
              </a:solidFill>
            </a:endParaRPr>
          </a:p>
          <a:p>
            <a:pPr lvl="0" algn="just"/>
            <a:r>
              <a:rPr lang="en-US" b="1" dirty="0" smtClean="0"/>
              <a:t>- </a:t>
            </a:r>
            <a:r>
              <a:rPr lang="ro-RO" b="1" dirty="0" smtClean="0"/>
              <a:t>15.500 </a:t>
            </a:r>
            <a:r>
              <a:rPr lang="ro-RO" b="1" dirty="0"/>
              <a:t>lei</a:t>
            </a:r>
            <a:r>
              <a:rPr lang="ro-RO" dirty="0"/>
              <a:t> </a:t>
            </a:r>
            <a:r>
              <a:rPr lang="ro-RO" b="1" dirty="0"/>
              <a:t>pentru persoanele înregistrate ca şomeri la agenţiile pentru ocuparea forţei de muncă</a:t>
            </a:r>
            <a:r>
              <a:rPr lang="ro-RO" dirty="0"/>
              <a:t> </a:t>
            </a:r>
            <a:r>
              <a:rPr lang="ro-RO" dirty="0">
                <a:solidFill>
                  <a:schemeClr val="tx2"/>
                </a:solidFill>
              </a:rPr>
              <a:t>şi care se încadrează în muncă, potrivit legii, într-o altă localitate şi, ca urmare a acestui fapt, îşi schimbă domiciliul sau îşi stabilesc reşedinţa, </a:t>
            </a:r>
            <a:r>
              <a:rPr lang="ro-RO" b="1" dirty="0">
                <a:solidFill>
                  <a:schemeClr val="tx2"/>
                </a:solidFill>
              </a:rPr>
              <a:t>în situaţia în care sunt însoţite de membrii familiei</a:t>
            </a:r>
            <a:r>
              <a:rPr lang="ro-RO" dirty="0">
                <a:solidFill>
                  <a:schemeClr val="tx2"/>
                </a:solidFill>
              </a:rPr>
              <a:t> iar în cazul familiei monoparentale, în situaţia în care sunt însoţite de copilul sau copiii aflaţi în întreţinere.</a:t>
            </a:r>
            <a:endParaRPr lang="en-US" dirty="0">
              <a:solidFill>
                <a:schemeClr val="tx2"/>
              </a:solidFill>
            </a:endParaRPr>
          </a:p>
        </p:txBody>
      </p:sp>
      <p:sp>
        <p:nvSpPr>
          <p:cNvPr id="5" name="Title 1"/>
          <p:cNvSpPr>
            <a:spLocks noGrp="1"/>
          </p:cNvSpPr>
          <p:nvPr>
            <p:ph type="title"/>
          </p:nvPr>
        </p:nvSpPr>
        <p:spPr>
          <a:xfrm>
            <a:off x="2133600" y="152400"/>
            <a:ext cx="6858000" cy="18288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a:t>
            </a:r>
            <a:r>
              <a:rPr lang="ro-RO" sz="2800" b="1" i="1" dirty="0" smtClean="0">
                <a:solidFill>
                  <a:schemeClr val="bg1"/>
                </a:solidFill>
                <a:latin typeface="Trebuchet MS"/>
                <a:ea typeface="MS Mincho"/>
                <a:cs typeface="Times New Roman"/>
              </a:rPr>
              <a:t>ŞOMERILOR</a:t>
            </a:r>
            <a:endParaRPr lang="en-US" sz="2800" b="1" dirty="0">
              <a:solidFill>
                <a:schemeClr val="bg1"/>
              </a:solidFill>
            </a:endParaRPr>
          </a:p>
        </p:txBody>
      </p:sp>
    </p:spTree>
    <p:extLst>
      <p:ext uri="{BB962C8B-B14F-4D97-AF65-F5344CB8AC3E}">
        <p14:creationId xmlns:p14="http://schemas.microsoft.com/office/powerpoint/2010/main" val="1054727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 y="15240"/>
            <a:ext cx="2005013"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438400"/>
            <a:ext cx="8839200" cy="3416320"/>
          </a:xfrm>
          <a:prstGeom prst="rect">
            <a:avLst/>
          </a:prstGeom>
          <a:noFill/>
        </p:spPr>
        <p:txBody>
          <a:bodyPr wrap="square" rtlCol="0">
            <a:spAutoFit/>
          </a:bodyPr>
          <a:lstStyle/>
          <a:p>
            <a:pPr lvl="0" algn="just"/>
            <a:r>
              <a:rPr lang="ro-RO" dirty="0">
                <a:solidFill>
                  <a:schemeClr val="tx2"/>
                </a:solidFill>
              </a:rPr>
              <a:t>În cazul în care ambii soţi îndeplinesc condiţiile de acordare a primei de instalare unul va primi suma de 12.500 lei, iar celălalt va primi o primă de instalare în cuantum de 3.500 lei.</a:t>
            </a:r>
            <a:endParaRPr lang="en-US" dirty="0">
              <a:solidFill>
                <a:schemeClr val="tx2"/>
              </a:solidFill>
            </a:endParaRPr>
          </a:p>
          <a:p>
            <a:pPr lvl="0" algn="just"/>
            <a:r>
              <a:rPr lang="ro-RO" dirty="0">
                <a:solidFill>
                  <a:schemeClr val="tx2"/>
                </a:solidFill>
              </a:rPr>
              <a:t>Prima de instalare stabilită în cuantumurile prevăzute mai sus se acordă în două tranşe, astfel:</a:t>
            </a:r>
            <a:endParaRPr lang="en-US" dirty="0">
              <a:solidFill>
                <a:schemeClr val="tx2"/>
              </a:solidFill>
            </a:endParaRPr>
          </a:p>
          <a:p>
            <a:pPr lvl="0" algn="just"/>
            <a:r>
              <a:rPr lang="en-US" dirty="0">
                <a:solidFill>
                  <a:schemeClr val="tx2"/>
                </a:solidFill>
              </a:rPr>
              <a:t>- </a:t>
            </a:r>
            <a:r>
              <a:rPr lang="ro-RO" dirty="0">
                <a:solidFill>
                  <a:schemeClr val="tx2"/>
                </a:solidFill>
              </a:rPr>
              <a:t>tranşă egală cu 50% din cuantumul stabilit, la data instalării;</a:t>
            </a:r>
            <a:endParaRPr lang="en-US" dirty="0">
              <a:solidFill>
                <a:schemeClr val="tx2"/>
              </a:solidFill>
            </a:endParaRPr>
          </a:p>
          <a:p>
            <a:pPr lvl="0" algn="just"/>
            <a:r>
              <a:rPr lang="en-US" dirty="0">
                <a:solidFill>
                  <a:schemeClr val="tx2"/>
                </a:solidFill>
              </a:rPr>
              <a:t>- </a:t>
            </a:r>
            <a:r>
              <a:rPr lang="ro-RO" dirty="0">
                <a:solidFill>
                  <a:schemeClr val="tx2"/>
                </a:solidFill>
              </a:rPr>
              <a:t>tranşă egală cu 50% din cuantumul stabilit, după expirarea perioadei de 12 luni de la angajare.</a:t>
            </a:r>
            <a:endParaRPr lang="en-US" dirty="0">
              <a:solidFill>
                <a:schemeClr val="tx2"/>
              </a:solidFill>
            </a:endParaRPr>
          </a:p>
          <a:p>
            <a:pPr algn="just"/>
            <a:r>
              <a:rPr lang="ro-RO" dirty="0"/>
              <a:t> </a:t>
            </a:r>
            <a:endParaRPr lang="en-US" dirty="0">
              <a:solidFill>
                <a:schemeClr val="tx2"/>
              </a:solidFill>
            </a:endParaRPr>
          </a:p>
          <a:p>
            <a:pPr lvl="0" algn="just"/>
            <a:r>
              <a:rPr lang="en-US" dirty="0">
                <a:solidFill>
                  <a:schemeClr val="tx2"/>
                </a:solidFill>
              </a:rPr>
              <a:t>Prima de instalare se acordă şi </a:t>
            </a:r>
            <a:r>
              <a:rPr lang="en-US" b="1" dirty="0"/>
              <a:t>persoanelor de cetăţenie română care şi-au exercitat dreptul la liberă circulaţie a lucrătorilor în spaţiul Uniunii Europene şi Spaţiul Economic European pe o perioadă de cel puţin 36 luni,</a:t>
            </a:r>
            <a:r>
              <a:rPr lang="en-US" dirty="0"/>
              <a:t> </a:t>
            </a:r>
            <a:r>
              <a:rPr lang="en-US" dirty="0">
                <a:solidFill>
                  <a:schemeClr val="tx2"/>
                </a:solidFill>
              </a:rPr>
              <a:t>în aceleaşi cuantumuri şi condiţii prevăzute mai sus.</a:t>
            </a:r>
          </a:p>
        </p:txBody>
      </p:sp>
      <p:sp>
        <p:nvSpPr>
          <p:cNvPr id="5" name="Title 1"/>
          <p:cNvSpPr>
            <a:spLocks noGrp="1"/>
          </p:cNvSpPr>
          <p:nvPr>
            <p:ph type="title"/>
          </p:nvPr>
        </p:nvSpPr>
        <p:spPr>
          <a:xfrm>
            <a:off x="2027872" y="152400"/>
            <a:ext cx="6963727" cy="15240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a:t>
            </a:r>
            <a:r>
              <a:rPr lang="ro-RO" sz="2800" b="1" i="1" dirty="0" smtClean="0">
                <a:solidFill>
                  <a:schemeClr val="bg1"/>
                </a:solidFill>
                <a:latin typeface="Trebuchet MS"/>
                <a:ea typeface="MS Mincho"/>
                <a:cs typeface="Times New Roman"/>
              </a:rPr>
              <a:t>ŞOMERILOR</a:t>
            </a:r>
            <a:endParaRPr lang="en-US" sz="2800" b="1" dirty="0">
              <a:solidFill>
                <a:schemeClr val="bg1"/>
              </a:solidFill>
            </a:endParaRPr>
          </a:p>
        </p:txBody>
      </p:sp>
    </p:spTree>
    <p:extLst>
      <p:ext uri="{BB962C8B-B14F-4D97-AF65-F5344CB8AC3E}">
        <p14:creationId xmlns:p14="http://schemas.microsoft.com/office/powerpoint/2010/main" val="3086949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271357279"/>
              </p:ext>
            </p:extLst>
          </p:nvPr>
        </p:nvGraphicFramePr>
        <p:xfrm>
          <a:off x="1600200" y="2362199"/>
          <a:ext cx="5867400" cy="3200402"/>
        </p:xfrm>
        <a:graphic>
          <a:graphicData uri="http://schemas.openxmlformats.org/drawingml/2006/table">
            <a:tbl>
              <a:tblPr firstRow="1" bandRow="1">
                <a:tableStyleId>{5C22544A-7EE6-4342-B048-85BDC9FD1C3A}</a:tableStyleId>
              </a:tblPr>
              <a:tblGrid>
                <a:gridCol w="5867400"/>
              </a:tblGrid>
              <a:tr h="629729">
                <a:tc>
                  <a:txBody>
                    <a:bodyPr/>
                    <a:lstStyle/>
                    <a:p>
                      <a:pPr algn="ctr"/>
                      <a:r>
                        <a:rPr lang="ro-RO" dirty="0" smtClean="0"/>
                        <a:t>TIMIŞ</a:t>
                      </a:r>
                      <a:endParaRPr lang="en-US" dirty="0"/>
                    </a:p>
                  </a:txBody>
                  <a:tcPr/>
                </a:tc>
              </a:tr>
              <a:tr h="629729">
                <a:tc>
                  <a:txBody>
                    <a:bodyPr/>
                    <a:lstStyle/>
                    <a:p>
                      <a:pPr algn="l"/>
                      <a:r>
                        <a:rPr lang="ro-RO" dirty="0" smtClean="0"/>
                        <a:t>BÂRNA</a:t>
                      </a:r>
                      <a:endParaRPr lang="en-US" dirty="0"/>
                    </a:p>
                  </a:txBody>
                  <a:tcPr/>
                </a:tc>
              </a:tr>
              <a:tr h="681486">
                <a:tc>
                  <a:txBody>
                    <a:bodyPr/>
                    <a:lstStyle/>
                    <a:p>
                      <a:pPr algn="l"/>
                      <a:r>
                        <a:rPr lang="ro-RO" dirty="0" smtClean="0"/>
                        <a:t>CHECEA</a:t>
                      </a:r>
                      <a:endParaRPr lang="en-US" dirty="0"/>
                    </a:p>
                  </a:txBody>
                  <a:tcPr/>
                </a:tc>
              </a:tr>
              <a:tr h="629729">
                <a:tc>
                  <a:txBody>
                    <a:bodyPr/>
                    <a:lstStyle/>
                    <a:p>
                      <a:pPr algn="l"/>
                      <a:r>
                        <a:rPr lang="ro-RO" dirty="0" smtClean="0"/>
                        <a:t>GOTTLOB</a:t>
                      </a:r>
                      <a:endParaRPr lang="en-US" dirty="0"/>
                    </a:p>
                  </a:txBody>
                  <a:tcPr/>
                </a:tc>
              </a:tr>
              <a:tr h="629729">
                <a:tc>
                  <a:txBody>
                    <a:bodyPr/>
                    <a:lstStyle/>
                    <a:p>
                      <a:pPr algn="l"/>
                      <a:r>
                        <a:rPr lang="ro-RO" dirty="0" smtClean="0"/>
                        <a:t>SECAŞ</a:t>
                      </a:r>
                      <a:endParaRPr lang="en-US" dirty="0"/>
                    </a:p>
                  </a:txBody>
                  <a:tcPr/>
                </a:tc>
              </a:tr>
            </a:tbl>
          </a:graphicData>
        </a:graphic>
      </p:graphicFrame>
      <p:sp>
        <p:nvSpPr>
          <p:cNvPr id="5" name="Rectangle 4"/>
          <p:cNvSpPr/>
          <p:nvPr/>
        </p:nvSpPr>
        <p:spPr>
          <a:xfrm>
            <a:off x="2090057" y="457200"/>
            <a:ext cx="4267200" cy="1261884"/>
          </a:xfrm>
          <a:prstGeom prst="rect">
            <a:avLst/>
          </a:prstGeom>
        </p:spPr>
        <p:txBody>
          <a:bodyPr wrap="square">
            <a:spAutoFit/>
          </a:bodyPr>
          <a:lstStyle/>
          <a:p>
            <a:pPr algn="ctr"/>
            <a:r>
              <a:rPr lang="ro-RO" sz="2400" b="1" dirty="0" smtClean="0">
                <a:solidFill>
                  <a:prstClr val="white"/>
                </a:solidFill>
              </a:rPr>
              <a:t>Localităţile aflate în </a:t>
            </a:r>
          </a:p>
          <a:p>
            <a:pPr algn="ctr"/>
            <a:r>
              <a:rPr lang="ro-RO" sz="2800" b="1" dirty="0" smtClean="0">
                <a:solidFill>
                  <a:prstClr val="white"/>
                </a:solidFill>
              </a:rPr>
              <a:t>Planul de mobilitate </a:t>
            </a:r>
          </a:p>
          <a:p>
            <a:pPr algn="ctr"/>
            <a:r>
              <a:rPr lang="ro-RO" sz="2400" b="1" dirty="0" smtClean="0">
                <a:solidFill>
                  <a:prstClr val="white"/>
                </a:solidFill>
              </a:rPr>
              <a:t>în judeţ</a:t>
            </a:r>
            <a:r>
              <a:rPr lang="en-US" sz="2400" b="1" dirty="0" smtClean="0">
                <a:solidFill>
                  <a:prstClr val="white"/>
                </a:solidFill>
              </a:rPr>
              <a:t>ul</a:t>
            </a:r>
            <a:r>
              <a:rPr lang="ro-RO" sz="2400" b="1" dirty="0" smtClean="0">
                <a:solidFill>
                  <a:prstClr val="white"/>
                </a:solidFill>
              </a:rPr>
              <a:t> Timiş</a:t>
            </a:r>
            <a:endParaRPr lang="en-US" sz="2400" b="1" dirty="0">
              <a:solidFill>
                <a:prstClr val="white"/>
              </a:solidFill>
            </a:endParaRPr>
          </a:p>
        </p:txBody>
      </p:sp>
    </p:spTree>
    <p:extLst>
      <p:ext uri="{BB962C8B-B14F-4D97-AF65-F5344CB8AC3E}">
        <p14:creationId xmlns:p14="http://schemas.microsoft.com/office/powerpoint/2010/main" val="2133268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1951329"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03728" y="338328"/>
            <a:ext cx="6583071" cy="1252728"/>
          </a:xfrm>
        </p:spPr>
        <p:txBody>
          <a:bodyPr>
            <a:normAutofit fontScale="90000"/>
          </a:bodyPr>
          <a:lstStyle/>
          <a:p>
            <a:r>
              <a:rPr lang="ro-RO" sz="2800" b="1" i="1" dirty="0">
                <a:solidFill>
                  <a:prstClr val="white"/>
                </a:solidFill>
                <a:latin typeface="Trebuchet MS"/>
                <a:ea typeface="MS Mincho"/>
                <a:cs typeface="Times New Roman"/>
              </a:rPr>
              <a:t>SUBVENŢIILE  ŞI  FACILITĂŢILE  LEGISLATIVE </a:t>
            </a:r>
            <a:br>
              <a:rPr lang="ro-RO" sz="2800" b="1" i="1" dirty="0">
                <a:solidFill>
                  <a:prstClr val="white"/>
                </a:solidFill>
                <a:latin typeface="Trebuchet MS"/>
                <a:ea typeface="MS Mincho"/>
                <a:cs typeface="Times New Roman"/>
              </a:rPr>
            </a:br>
            <a:r>
              <a:rPr lang="ro-RO" sz="2800" b="1" i="1" dirty="0">
                <a:solidFill>
                  <a:prstClr val="white"/>
                </a:solidFill>
                <a:latin typeface="Trebuchet MS"/>
                <a:ea typeface="MS Mincho"/>
                <a:cs typeface="Times New Roman"/>
              </a:rPr>
              <a:t> OFERITE  ŞOMERILOR</a:t>
            </a:r>
            <a:endParaRPr lang="en-US" dirty="0"/>
          </a:p>
        </p:txBody>
      </p:sp>
      <p:sp>
        <p:nvSpPr>
          <p:cNvPr id="3" name="Rectangle 2"/>
          <p:cNvSpPr/>
          <p:nvPr/>
        </p:nvSpPr>
        <p:spPr>
          <a:xfrm>
            <a:off x="373380" y="2971800"/>
            <a:ext cx="8382000" cy="3277820"/>
          </a:xfrm>
          <a:prstGeom prst="rect">
            <a:avLst/>
          </a:prstGeom>
        </p:spPr>
        <p:txBody>
          <a:bodyPr wrap="square">
            <a:spAutoFit/>
          </a:bodyPr>
          <a:lstStyle/>
          <a:p>
            <a:pPr algn="just">
              <a:lnSpc>
                <a:spcPct val="115000"/>
              </a:lnSpc>
              <a:spcAft>
                <a:spcPts val="1000"/>
              </a:spcAft>
            </a:pPr>
            <a:r>
              <a:rPr lang="en-US" dirty="0">
                <a:solidFill>
                  <a:schemeClr val="tx2"/>
                </a:solidFill>
                <a:latin typeface="Calibri"/>
                <a:ea typeface="Calibri"/>
                <a:cs typeface="Times New Roman"/>
              </a:rPr>
              <a:t>Potrivit prevederilor legale, </a:t>
            </a:r>
            <a:r>
              <a:rPr lang="en-US" b="1" u="sng" dirty="0">
                <a:latin typeface="Calibri"/>
                <a:ea typeface="Calibri"/>
                <a:cs typeface="Times New Roman"/>
              </a:rPr>
              <a:t>persoanele înregistrate ca șomeri la agențiile teritoriale pentru ocuparea forței de muncă</a:t>
            </a:r>
            <a:r>
              <a:rPr lang="en-US" dirty="0">
                <a:latin typeface="Calibri"/>
                <a:ea typeface="Calibri"/>
                <a:cs typeface="Times New Roman"/>
              </a:rPr>
              <a:t>, </a:t>
            </a:r>
            <a:r>
              <a:rPr lang="en-US" dirty="0">
                <a:solidFill>
                  <a:schemeClr val="tx2"/>
                </a:solidFill>
                <a:latin typeface="Calibri"/>
                <a:ea typeface="Calibri"/>
                <a:cs typeface="Times New Roman"/>
              </a:rPr>
              <a:t>care se încadrează în muncă într-o altă localitate situată la o distanță mai mare de 50 km față de localitatea în care îşi au domiciliul sau reședința şi ca urmare a acestui fapt îşi schimbă domiciliul sau își stabilesc reședința în localitatea respectivă sau în localitățile învecinate acesteia, pot primi o primă de relocare. Prima de relocare se acordă persoanelor ale căror venituri nete lunare realizate de către acestea, în situația în care sunt persoane singure sau împreună cu familiile acestora</a:t>
            </a:r>
            <a:r>
              <a:rPr lang="en-US" b="1" u="sng" dirty="0">
                <a:solidFill>
                  <a:schemeClr val="tx2"/>
                </a:solidFill>
                <a:latin typeface="Calibri"/>
                <a:ea typeface="Calibri"/>
                <a:cs typeface="Times New Roman"/>
              </a:rPr>
              <a:t>,</a:t>
            </a:r>
            <a:r>
              <a:rPr lang="en-US" b="1" u="sng" dirty="0">
                <a:latin typeface="Calibri"/>
                <a:ea typeface="Calibri"/>
                <a:cs typeface="Times New Roman"/>
              </a:rPr>
              <a:t> nu depășesc suma de 5.000 lei/lună și este în cuantum de 75% din suma destinată asigurării cheltuielilor pentru locuire (chirie și utilități) în noul domiciliu sau noua reședință, dar nu mai mult de 900 de lei.</a:t>
            </a:r>
            <a:endParaRPr lang="en-US" dirty="0">
              <a:effectLst/>
              <a:latin typeface="Trebuchet MS"/>
              <a:ea typeface="MS Mincho"/>
              <a:cs typeface="Times New Roman"/>
            </a:endParaRPr>
          </a:p>
        </p:txBody>
      </p:sp>
      <p:sp>
        <p:nvSpPr>
          <p:cNvPr id="4" name="Rectangle 3"/>
          <p:cNvSpPr/>
          <p:nvPr/>
        </p:nvSpPr>
        <p:spPr>
          <a:xfrm>
            <a:off x="583038" y="2140982"/>
            <a:ext cx="3935693" cy="369332"/>
          </a:xfrm>
          <a:prstGeom prst="rect">
            <a:avLst/>
          </a:prstGeom>
        </p:spPr>
        <p:txBody>
          <a:bodyPr wrap="none">
            <a:spAutoFit/>
          </a:bodyPr>
          <a:lstStyle/>
          <a:p>
            <a:r>
              <a:rPr lang="ro-RO" b="1" dirty="0">
                <a:latin typeface="Trebuchet MS"/>
                <a:ea typeface="Calibri"/>
                <a:cs typeface="Times New Roman"/>
              </a:rPr>
              <a:t>„Prima chirie” (prima de relocare)</a:t>
            </a:r>
            <a:endParaRPr lang="en-US" dirty="0"/>
          </a:p>
        </p:txBody>
      </p:sp>
    </p:spTree>
    <p:extLst>
      <p:ext uri="{BB962C8B-B14F-4D97-AF65-F5344CB8AC3E}">
        <p14:creationId xmlns:p14="http://schemas.microsoft.com/office/powerpoint/2010/main" val="2747714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 y="152400"/>
            <a:ext cx="2510377" cy="168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667000"/>
            <a:ext cx="8229600" cy="3581400"/>
          </a:xfrm>
        </p:spPr>
        <p:txBody>
          <a:bodyPr>
            <a:normAutofit fontScale="62500" lnSpcReduction="20000"/>
          </a:bodyPr>
          <a:lstStyle/>
          <a:p>
            <a:pPr algn="just">
              <a:buFont typeface="Wingdings" pitchFamily="2" charset="2"/>
              <a:buChar char="Ø"/>
            </a:pPr>
            <a:r>
              <a:rPr lang="ro-RO" sz="3400" dirty="0" smtClean="0"/>
              <a:t>Un absolvent care se angajează cu </a:t>
            </a:r>
            <a:r>
              <a:rPr lang="ro-RO" sz="3400" dirty="0"/>
              <a:t>program normal de lucru, pentru </a:t>
            </a:r>
            <a:r>
              <a:rPr lang="ro-RO" sz="3400" dirty="0" smtClean="0"/>
              <a:t>o perioadă </a:t>
            </a:r>
            <a:r>
              <a:rPr lang="ro-RO" sz="3400" dirty="0"/>
              <a:t>mai mare de 12 luni, în perioada în care </a:t>
            </a:r>
            <a:r>
              <a:rPr lang="ro-RO" sz="3400" dirty="0" smtClean="0"/>
              <a:t>este înregistrat </a:t>
            </a:r>
            <a:r>
              <a:rPr lang="ro-RO" sz="3400" dirty="0"/>
              <a:t>la agenţia </a:t>
            </a:r>
            <a:r>
              <a:rPr lang="ro-RO" sz="3400" dirty="0" smtClean="0"/>
              <a:t>judeţeană pentru </a:t>
            </a:r>
            <a:r>
              <a:rPr lang="ro-RO" sz="3400" dirty="0"/>
              <a:t>ocuparea forţei de muncă</a:t>
            </a:r>
            <a:r>
              <a:rPr lang="ro-RO" sz="3400" dirty="0" smtClean="0"/>
              <a:t>, beneficiază  </a:t>
            </a:r>
            <a:r>
              <a:rPr lang="ro-RO" sz="3400" dirty="0"/>
              <a:t>de o primă de încadrare, reprezentând </a:t>
            </a:r>
            <a:r>
              <a:rPr lang="ro-RO" sz="3400" dirty="0" smtClean="0"/>
              <a:t>o sumă </a:t>
            </a:r>
            <a:r>
              <a:rPr lang="ro-RO" sz="3400" dirty="0"/>
              <a:t>egală cu valoarea </a:t>
            </a:r>
            <a:r>
              <a:rPr lang="ro-RO" sz="3400" b="1" dirty="0">
                <a:solidFill>
                  <a:schemeClr val="tx1"/>
                </a:solidFill>
              </a:rPr>
              <a:t>indicatorului social de </a:t>
            </a:r>
            <a:r>
              <a:rPr lang="ro-RO" sz="3400" b="1" dirty="0" smtClean="0">
                <a:solidFill>
                  <a:schemeClr val="tx1"/>
                </a:solidFill>
              </a:rPr>
              <a:t>referinţă (500 lei) </a:t>
            </a:r>
            <a:r>
              <a:rPr lang="ro-RO" sz="3400" dirty="0" smtClean="0"/>
              <a:t>în </a:t>
            </a:r>
            <a:r>
              <a:rPr lang="ro-RO" sz="3400" dirty="0"/>
              <a:t>vigoare la data încadrării.</a:t>
            </a:r>
            <a:endParaRPr lang="en-US" sz="3400" dirty="0"/>
          </a:p>
          <a:p>
            <a:pPr marL="0" indent="0">
              <a:buNone/>
            </a:pPr>
            <a:r>
              <a:rPr lang="ro-RO" sz="3400" dirty="0"/>
              <a:t> </a:t>
            </a:r>
            <a:endParaRPr lang="en-US" sz="3400" dirty="0"/>
          </a:p>
          <a:p>
            <a:pPr algn="just">
              <a:buFont typeface="Wingdings" pitchFamily="2" charset="2"/>
              <a:buChar char="Ø"/>
            </a:pPr>
            <a:r>
              <a:rPr lang="ro-RO" sz="3400" dirty="0" smtClean="0"/>
              <a:t>Un </a:t>
            </a:r>
            <a:r>
              <a:rPr lang="ro-RO" sz="3400" dirty="0"/>
              <a:t>absolvent </a:t>
            </a:r>
            <a:r>
              <a:rPr lang="ro-RO" sz="3400" dirty="0" smtClean="0"/>
              <a:t>care se </a:t>
            </a:r>
            <a:r>
              <a:rPr lang="ro-RO" sz="3400" dirty="0"/>
              <a:t>angajează</a:t>
            </a:r>
            <a:r>
              <a:rPr lang="ro-RO" sz="3400" dirty="0" smtClean="0"/>
              <a:t> </a:t>
            </a:r>
            <a:r>
              <a:rPr lang="ro-RO" sz="3400" dirty="0"/>
              <a:t>cu program normal de lucru, în </a:t>
            </a:r>
            <a:r>
              <a:rPr lang="ro-RO" sz="3400" dirty="0" smtClean="0"/>
              <a:t>perioada de </a:t>
            </a:r>
            <a:r>
              <a:rPr lang="ro-RO" sz="3400" dirty="0"/>
              <a:t>acordare a indemnizaţiei de şomaj </a:t>
            </a:r>
            <a:r>
              <a:rPr lang="ro-RO" sz="3400" dirty="0" smtClean="0"/>
              <a:t>poate beneficia de </a:t>
            </a:r>
            <a:r>
              <a:rPr lang="ro-RO" sz="3400" dirty="0"/>
              <a:t>o sumă egală cu indemnizaţia de şomaj la care ai </a:t>
            </a:r>
            <a:r>
              <a:rPr lang="ro-RO" sz="3400" dirty="0" smtClean="0"/>
              <a:t>fi avut </a:t>
            </a:r>
            <a:r>
              <a:rPr lang="ro-RO" sz="3400" dirty="0"/>
              <a:t>dreptul, până la expirarea perioadei de acordare </a:t>
            </a:r>
            <a:r>
              <a:rPr lang="ro-RO" sz="3400" dirty="0" smtClean="0"/>
              <a:t>a acesteia</a:t>
            </a:r>
            <a:r>
              <a:rPr lang="ro-RO" sz="3400" dirty="0"/>
              <a:t>, dacă nu </a:t>
            </a:r>
            <a:r>
              <a:rPr lang="en-US" sz="3400" dirty="0" smtClean="0"/>
              <a:t>s-ar</a:t>
            </a:r>
            <a:r>
              <a:rPr lang="ro-RO" sz="3400" dirty="0" smtClean="0"/>
              <a:t> </a:t>
            </a:r>
            <a:r>
              <a:rPr lang="ro-RO" sz="3400" dirty="0"/>
              <a:t>fi angajat. Condiţia este să </a:t>
            </a:r>
            <a:r>
              <a:rPr lang="ro-RO" sz="3400" dirty="0" smtClean="0"/>
              <a:t>menţină raporturile </a:t>
            </a:r>
            <a:r>
              <a:rPr lang="ro-RO" sz="3400" dirty="0"/>
              <a:t>de muncă sau de serviciu pentru o </a:t>
            </a:r>
            <a:r>
              <a:rPr lang="ro-RO" sz="3400" dirty="0" smtClean="0"/>
              <a:t>perioadă de </a:t>
            </a:r>
            <a:r>
              <a:rPr lang="ro-RO" sz="3400" dirty="0"/>
              <a:t>cel </a:t>
            </a:r>
            <a:r>
              <a:rPr lang="ro-RO" sz="3400" dirty="0" smtClean="0"/>
              <a:t>puţin </a:t>
            </a:r>
            <a:r>
              <a:rPr lang="ro-RO" sz="3400" dirty="0"/>
              <a:t>12 luni de la data angajării</a:t>
            </a:r>
            <a:r>
              <a:rPr lang="ro-RO" sz="3400" dirty="0" smtClean="0"/>
              <a:t>.</a:t>
            </a:r>
            <a:endParaRPr lang="en-US" sz="3400" dirty="0"/>
          </a:p>
        </p:txBody>
      </p:sp>
      <p:sp>
        <p:nvSpPr>
          <p:cNvPr id="2" name="Title 1"/>
          <p:cNvSpPr>
            <a:spLocks noGrp="1"/>
          </p:cNvSpPr>
          <p:nvPr>
            <p:ph type="title"/>
          </p:nvPr>
        </p:nvSpPr>
        <p:spPr>
          <a:xfrm>
            <a:off x="2438400" y="338328"/>
            <a:ext cx="6248400" cy="1414272"/>
          </a:xfrm>
        </p:spPr>
        <p:txBody>
          <a:bodyPr>
            <a:noAutofit/>
          </a:bodyPr>
          <a:lstStyle/>
          <a:p>
            <a:pPr marL="0" indent="0"/>
            <a:r>
              <a:rPr lang="ro-RO" sz="3200" i="1" dirty="0" smtClean="0">
                <a:solidFill>
                  <a:schemeClr val="bg1"/>
                </a:solidFill>
              </a:rPr>
              <a:t>FACILITĂŢILE ACORDATE ABSOLVENŢILOR PENTRU STIMULAREA ÎNCADRĂRII ÎN MUNCĂ</a:t>
            </a:r>
            <a:endParaRPr lang="en-US" sz="3200" dirty="0">
              <a:solidFill>
                <a:schemeClr val="bg1"/>
              </a:solidFill>
            </a:endParaRPr>
          </a:p>
        </p:txBody>
      </p:sp>
    </p:spTree>
    <p:extLst>
      <p:ext uri="{BB962C8B-B14F-4D97-AF65-F5344CB8AC3E}">
        <p14:creationId xmlns:p14="http://schemas.microsoft.com/office/powerpoint/2010/main" val="2441111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1" y="0"/>
            <a:ext cx="402612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 y="3329044"/>
            <a:ext cx="4014690" cy="353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0" y="3451002"/>
            <a:ext cx="4114800" cy="658642"/>
          </a:xfrm>
          <a:prstGeom prst="rect">
            <a:avLst/>
          </a:prstGeom>
        </p:spPr>
        <p:txBody>
          <a:bodyPr wrap="square">
            <a:spAutoFit/>
          </a:bodyPr>
          <a:lstStyle/>
          <a:p>
            <a:pPr>
              <a:lnSpc>
                <a:spcPct val="115000"/>
              </a:lnSpc>
              <a:spcAft>
                <a:spcPts val="1000"/>
              </a:spcAft>
            </a:pPr>
            <a:r>
              <a:rPr lang="en-US" sz="3200" b="1" u="sng" dirty="0">
                <a:solidFill>
                  <a:srgbClr val="0000FF"/>
                </a:solidFill>
                <a:latin typeface="Calibri"/>
                <a:ea typeface="Calibri"/>
                <a:cs typeface="Times New Roman"/>
                <a:hlinkClick r:id="rId4"/>
              </a:rPr>
              <a:t>www.timis.anofm.ro</a:t>
            </a:r>
            <a:r>
              <a:rPr lang="en-US" dirty="0">
                <a:latin typeface="Calibri"/>
                <a:ea typeface="Calibri"/>
                <a:cs typeface="Times New Roman"/>
              </a:rPr>
              <a:t> </a:t>
            </a:r>
            <a:endParaRPr lang="en-US" dirty="0">
              <a:effectLst/>
              <a:latin typeface="Calibri"/>
              <a:ea typeface="Calibri"/>
              <a:cs typeface="Times New Roman"/>
            </a:endParaRPr>
          </a:p>
        </p:txBody>
      </p:sp>
      <p:sp>
        <p:nvSpPr>
          <p:cNvPr id="3" name="Rectangle 2"/>
          <p:cNvSpPr/>
          <p:nvPr/>
        </p:nvSpPr>
        <p:spPr>
          <a:xfrm>
            <a:off x="4343400" y="1822671"/>
            <a:ext cx="4343400" cy="1366528"/>
          </a:xfrm>
          <a:prstGeom prst="rect">
            <a:avLst/>
          </a:prstGeom>
        </p:spPr>
        <p:txBody>
          <a:bodyPr wrap="square">
            <a:spAutoFit/>
          </a:bodyPr>
          <a:lstStyle/>
          <a:p>
            <a:pPr algn="just">
              <a:lnSpc>
                <a:spcPct val="115000"/>
              </a:lnSpc>
              <a:spcAft>
                <a:spcPts val="1000"/>
              </a:spcAft>
            </a:pPr>
            <a:r>
              <a:rPr lang="ro-RO" dirty="0">
                <a:solidFill>
                  <a:schemeClr val="tx2"/>
                </a:solidFill>
                <a:latin typeface="Times New Roman"/>
                <a:ea typeface="Times New Roman"/>
                <a:cs typeface="Times New Roman"/>
              </a:rPr>
              <a:t>Toate</a:t>
            </a:r>
            <a:r>
              <a:rPr lang="ro-RO" b="1" dirty="0">
                <a:latin typeface="Times New Roman"/>
                <a:ea typeface="Times New Roman"/>
                <a:cs typeface="Times New Roman"/>
              </a:rPr>
              <a:t> documentele/formularele </a:t>
            </a:r>
            <a:r>
              <a:rPr lang="ro-RO" dirty="0" smtClean="0">
                <a:solidFill>
                  <a:schemeClr val="tx2"/>
                </a:solidFill>
                <a:latin typeface="Times New Roman"/>
                <a:ea typeface="Times New Roman"/>
                <a:cs typeface="Times New Roman"/>
              </a:rPr>
              <a:t>necesare</a:t>
            </a:r>
            <a:r>
              <a:rPr lang="en-US" dirty="0" smtClean="0">
                <a:solidFill>
                  <a:schemeClr val="tx2"/>
                </a:solidFill>
                <a:latin typeface="Times New Roman"/>
                <a:ea typeface="Times New Roman"/>
                <a:cs typeface="Times New Roman"/>
              </a:rPr>
              <a:t>,</a:t>
            </a:r>
            <a:r>
              <a:rPr lang="ro-RO" dirty="0" smtClean="0">
                <a:solidFill>
                  <a:schemeClr val="tx2"/>
                </a:solidFill>
                <a:latin typeface="Times New Roman"/>
                <a:ea typeface="Times New Roman"/>
                <a:cs typeface="Times New Roman"/>
              </a:rPr>
              <a:t> </a:t>
            </a:r>
            <a:r>
              <a:rPr lang="en-US" dirty="0" smtClean="0">
                <a:solidFill>
                  <a:schemeClr val="tx2"/>
                </a:solidFill>
                <a:latin typeface="Times New Roman"/>
                <a:ea typeface="Times New Roman"/>
                <a:cs typeface="Times New Roman"/>
              </a:rPr>
              <a:t>at</a:t>
            </a:r>
            <a:r>
              <a:rPr lang="ro-RO" dirty="0" smtClean="0">
                <a:solidFill>
                  <a:schemeClr val="tx2"/>
                </a:solidFill>
                <a:latin typeface="Times New Roman"/>
                <a:ea typeface="Times New Roman"/>
                <a:cs typeface="Times New Roman"/>
              </a:rPr>
              <a:t>ât pentru angajatori cât şi pentru şomeri</a:t>
            </a:r>
            <a:r>
              <a:rPr lang="en-US" dirty="0" smtClean="0">
                <a:solidFill>
                  <a:schemeClr val="tx2"/>
                </a:solidFill>
                <a:latin typeface="Times New Roman"/>
                <a:ea typeface="Times New Roman"/>
                <a:cs typeface="Times New Roman"/>
              </a:rPr>
              <a:t>, </a:t>
            </a:r>
            <a:r>
              <a:rPr lang="ro-RO" dirty="0" smtClean="0">
                <a:solidFill>
                  <a:schemeClr val="tx2"/>
                </a:solidFill>
                <a:latin typeface="Times New Roman"/>
                <a:ea typeface="Times New Roman"/>
                <a:cs typeface="Times New Roman"/>
              </a:rPr>
              <a:t>se </a:t>
            </a:r>
            <a:r>
              <a:rPr lang="ro-RO" dirty="0">
                <a:solidFill>
                  <a:schemeClr val="tx2"/>
                </a:solidFill>
                <a:latin typeface="Times New Roman"/>
                <a:ea typeface="Times New Roman"/>
                <a:cs typeface="Times New Roman"/>
              </a:rPr>
              <a:t>regăsesc şi se pot descărca de pagina de</a:t>
            </a:r>
            <a:r>
              <a:rPr lang="ro-RO" b="1" dirty="0">
                <a:latin typeface="Times New Roman"/>
                <a:ea typeface="Times New Roman"/>
                <a:cs typeface="Times New Roman"/>
              </a:rPr>
              <a:t> </a:t>
            </a:r>
            <a:r>
              <a:rPr lang="ro-RO" b="1" dirty="0" smtClean="0">
                <a:latin typeface="Times New Roman"/>
                <a:ea typeface="Times New Roman"/>
                <a:cs typeface="Times New Roman"/>
              </a:rPr>
              <a:t>web:</a:t>
            </a:r>
            <a:endParaRPr lang="en-US" sz="2400" dirty="0">
              <a:effectLst/>
              <a:latin typeface="Calibri"/>
              <a:ea typeface="Calibri"/>
              <a:cs typeface="Times New Roman"/>
            </a:endParaRPr>
          </a:p>
        </p:txBody>
      </p:sp>
    </p:spTree>
    <p:extLst>
      <p:ext uri="{BB962C8B-B14F-4D97-AF65-F5344CB8AC3E}">
        <p14:creationId xmlns:p14="http://schemas.microsoft.com/office/powerpoint/2010/main" val="199779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8862" y="990600"/>
            <a:ext cx="4886274" cy="634020"/>
          </a:xfrm>
          <a:prstGeom prst="rect">
            <a:avLst/>
          </a:prstGeom>
        </p:spPr>
        <p:txBody>
          <a:bodyPr wrap="none">
            <a:spAutoFit/>
          </a:bodyPr>
          <a:lstStyle/>
          <a:p>
            <a:pPr lvl="0" algn="ctr" fontAlgn="base">
              <a:lnSpc>
                <a:spcPct val="80000"/>
              </a:lnSpc>
              <a:spcBef>
                <a:spcPct val="20000"/>
              </a:spcBef>
              <a:spcAft>
                <a:spcPct val="0"/>
              </a:spcAft>
              <a:buClr>
                <a:srgbClr val="44B9E8"/>
              </a:buClr>
              <a:buSzPct val="60000"/>
            </a:pPr>
            <a:r>
              <a:rPr lang="ro-RO" sz="4400" b="1" dirty="0">
                <a:solidFill>
                  <a:srgbClr val="0070C0"/>
                </a:solidFill>
                <a:latin typeface="Arial" pitchFamily="34" charset="0"/>
              </a:rPr>
              <a:t>VĂ </a:t>
            </a:r>
            <a:r>
              <a:rPr lang="ro-RO" sz="4400" b="1" dirty="0" smtClean="0">
                <a:solidFill>
                  <a:srgbClr val="0070C0"/>
                </a:solidFill>
                <a:latin typeface="Arial" pitchFamily="34" charset="0"/>
              </a:rPr>
              <a:t>MULŢUMESC </a:t>
            </a:r>
            <a:endParaRPr lang="ro-RO" sz="4400" b="1" dirty="0">
              <a:solidFill>
                <a:srgbClr val="0070C0"/>
              </a:solidFill>
              <a:latin typeface="Arial" pitchFamily="34" charset="0"/>
            </a:endParaRPr>
          </a:p>
        </p:txBody>
      </p:sp>
      <p:sp>
        <p:nvSpPr>
          <p:cNvPr id="3" name="Rectangle 2"/>
          <p:cNvSpPr/>
          <p:nvPr/>
        </p:nvSpPr>
        <p:spPr>
          <a:xfrm>
            <a:off x="2133600" y="2514600"/>
            <a:ext cx="5715000" cy="2714589"/>
          </a:xfrm>
          <a:prstGeom prst="rect">
            <a:avLst/>
          </a:prstGeom>
        </p:spPr>
        <p:txBody>
          <a:bodyPr wrap="square">
            <a:spAutoFit/>
          </a:bodyPr>
          <a:lstStyle/>
          <a:p>
            <a:pPr lvl="0" fontAlgn="base">
              <a:lnSpc>
                <a:spcPct val="80000"/>
              </a:lnSpc>
              <a:spcBef>
                <a:spcPct val="20000"/>
              </a:spcBef>
              <a:spcAft>
                <a:spcPct val="0"/>
              </a:spcAft>
              <a:buClr>
                <a:srgbClr val="44B9E8"/>
              </a:buClr>
              <a:buSzPct val="60000"/>
              <a:buFont typeface="Wingdings" pitchFamily="2" charset="2"/>
              <a:buChar char="n"/>
            </a:pPr>
            <a:r>
              <a:rPr lang="ro-MO" sz="2800" dirty="0" smtClean="0">
                <a:solidFill>
                  <a:prstClr val="black"/>
                </a:solidFill>
                <a:latin typeface="Tahoma" pitchFamily="34" charset="0"/>
              </a:rPr>
              <a:t>Tel: 0256/294.231</a:t>
            </a:r>
          </a:p>
          <a:p>
            <a:pPr lvl="0" fontAlgn="base">
              <a:lnSpc>
                <a:spcPct val="80000"/>
              </a:lnSpc>
              <a:spcBef>
                <a:spcPct val="20000"/>
              </a:spcBef>
              <a:spcAft>
                <a:spcPct val="0"/>
              </a:spcAft>
              <a:buClr>
                <a:srgbClr val="44B9E8"/>
              </a:buClr>
              <a:buSzPct val="60000"/>
              <a:buFont typeface="Wingdings" pitchFamily="2" charset="2"/>
              <a:buChar char="n"/>
            </a:pPr>
            <a:endParaRPr lang="ro-MO" sz="2800" dirty="0" smtClean="0">
              <a:solidFill>
                <a:prstClr val="black"/>
              </a:solidFill>
              <a:latin typeface="Tahoma" pitchFamily="34" charset="0"/>
            </a:endParaRPr>
          </a:p>
          <a:p>
            <a:pPr lvl="0" fontAlgn="base">
              <a:lnSpc>
                <a:spcPct val="80000"/>
              </a:lnSpc>
              <a:spcBef>
                <a:spcPct val="20000"/>
              </a:spcBef>
              <a:spcAft>
                <a:spcPct val="0"/>
              </a:spcAft>
              <a:buClr>
                <a:srgbClr val="44B9E8"/>
              </a:buClr>
              <a:buSzPct val="60000"/>
              <a:buFont typeface="Wingdings" pitchFamily="2" charset="2"/>
              <a:buChar char="n"/>
            </a:pPr>
            <a:r>
              <a:rPr lang="ro-MO" sz="2800" dirty="0" smtClean="0">
                <a:solidFill>
                  <a:prstClr val="black"/>
                </a:solidFill>
                <a:latin typeface="Tahoma" pitchFamily="34" charset="0"/>
              </a:rPr>
              <a:t> Fax: 0256/294.234</a:t>
            </a:r>
            <a:r>
              <a:rPr lang="ro-MO" sz="2400" dirty="0" smtClean="0">
                <a:solidFill>
                  <a:prstClr val="black"/>
                </a:solidFill>
                <a:latin typeface="Tahoma" pitchFamily="34" charset="0"/>
              </a:rPr>
              <a:t> </a:t>
            </a:r>
          </a:p>
          <a:p>
            <a:pPr lvl="0" fontAlgn="base">
              <a:lnSpc>
                <a:spcPct val="80000"/>
              </a:lnSpc>
              <a:spcBef>
                <a:spcPct val="20000"/>
              </a:spcBef>
              <a:spcAft>
                <a:spcPct val="0"/>
              </a:spcAft>
              <a:buClr>
                <a:srgbClr val="44B9E8"/>
              </a:buClr>
              <a:buSzPct val="60000"/>
              <a:buFont typeface="Wingdings" pitchFamily="2" charset="2"/>
              <a:buChar char="n"/>
            </a:pPr>
            <a:endParaRPr lang="ro-MO" sz="2400" dirty="0" smtClean="0">
              <a:solidFill>
                <a:prstClr val="black"/>
              </a:solidFill>
              <a:latin typeface="Tahoma" pitchFamily="34" charset="0"/>
            </a:endParaRPr>
          </a:p>
          <a:p>
            <a:pPr lvl="0" fontAlgn="base">
              <a:lnSpc>
                <a:spcPct val="80000"/>
              </a:lnSpc>
              <a:spcBef>
                <a:spcPct val="20000"/>
              </a:spcBef>
              <a:spcAft>
                <a:spcPct val="0"/>
              </a:spcAft>
              <a:buClr>
                <a:srgbClr val="44B9E8"/>
              </a:buClr>
              <a:buSzPct val="60000"/>
              <a:buFont typeface="Wingdings" pitchFamily="2" charset="2"/>
              <a:buChar char="n"/>
            </a:pPr>
            <a:r>
              <a:rPr lang="ro-MO" sz="2400" dirty="0" smtClean="0">
                <a:solidFill>
                  <a:prstClr val="black"/>
                </a:solidFill>
                <a:latin typeface="Tahoma" pitchFamily="34" charset="0"/>
              </a:rPr>
              <a:t> </a:t>
            </a:r>
            <a:r>
              <a:rPr lang="ro-MO" sz="2400" dirty="0">
                <a:solidFill>
                  <a:prstClr val="black"/>
                </a:solidFill>
                <a:latin typeface="Tahoma" pitchFamily="34" charset="0"/>
              </a:rPr>
              <a:t>E-mail:</a:t>
            </a:r>
            <a:r>
              <a:rPr lang="en-US" sz="2000" b="1" dirty="0">
                <a:solidFill>
                  <a:srgbClr val="FF8119"/>
                </a:solidFill>
                <a:latin typeface="Tahoma" pitchFamily="34" charset="0"/>
              </a:rPr>
              <a:t> </a:t>
            </a:r>
            <a:r>
              <a:rPr lang="en-US" sz="2000" b="1" dirty="0" smtClean="0">
                <a:solidFill>
                  <a:prstClr val="black"/>
                </a:solidFill>
                <a:latin typeface="Tahoma" pitchFamily="34" charset="0"/>
                <a:hlinkClick r:id="rId2"/>
              </a:rPr>
              <a:t>ajofm@tm.anofm.ro</a:t>
            </a:r>
            <a:endParaRPr lang="ro-RO" sz="2000" b="1" dirty="0" smtClean="0">
              <a:solidFill>
                <a:prstClr val="black"/>
              </a:solidFill>
              <a:latin typeface="Tahoma" pitchFamily="34" charset="0"/>
            </a:endParaRPr>
          </a:p>
          <a:p>
            <a:pPr lvl="0" fontAlgn="base">
              <a:lnSpc>
                <a:spcPct val="80000"/>
              </a:lnSpc>
              <a:spcBef>
                <a:spcPct val="20000"/>
              </a:spcBef>
              <a:spcAft>
                <a:spcPct val="0"/>
              </a:spcAft>
              <a:buClr>
                <a:srgbClr val="44B9E8"/>
              </a:buClr>
              <a:buSzPct val="60000"/>
              <a:buFont typeface="Wingdings" pitchFamily="2" charset="2"/>
              <a:buChar char="n"/>
            </a:pPr>
            <a:endParaRPr lang="ro-RO" sz="2000" b="1" dirty="0">
              <a:solidFill>
                <a:prstClr val="black"/>
              </a:solidFill>
              <a:latin typeface="Tahoma" pitchFamily="34" charset="0"/>
            </a:endParaRPr>
          </a:p>
          <a:p>
            <a:pPr lvl="0" fontAlgn="base">
              <a:lnSpc>
                <a:spcPct val="80000"/>
              </a:lnSpc>
              <a:spcBef>
                <a:spcPct val="20000"/>
              </a:spcBef>
              <a:spcAft>
                <a:spcPct val="0"/>
              </a:spcAft>
              <a:buClr>
                <a:srgbClr val="44B9E8"/>
              </a:buClr>
              <a:buSzPct val="60000"/>
              <a:buFont typeface="Wingdings" pitchFamily="2" charset="2"/>
              <a:buChar char="n"/>
            </a:pPr>
            <a:r>
              <a:rPr lang="en-US" sz="2400" dirty="0">
                <a:solidFill>
                  <a:prstClr val="black"/>
                </a:solidFill>
                <a:latin typeface="Tahoma" pitchFamily="34" charset="0"/>
              </a:rPr>
              <a:t>Web site: </a:t>
            </a:r>
            <a:r>
              <a:rPr lang="en-US" sz="2400" b="1" dirty="0">
                <a:solidFill>
                  <a:srgbClr val="464646"/>
                </a:solidFill>
                <a:latin typeface="Tahoma" pitchFamily="34" charset="0"/>
              </a:rPr>
              <a:t>www.timis.anofm.ro</a:t>
            </a:r>
            <a:endParaRPr lang="ro-MO" sz="2400" b="1" dirty="0">
              <a:solidFill>
                <a:srgbClr val="464646"/>
              </a:solidFill>
              <a:latin typeface="Tahoma" pitchFamily="34" charset="0"/>
            </a:endParaRPr>
          </a:p>
        </p:txBody>
      </p:sp>
      <p:grpSp>
        <p:nvGrpSpPr>
          <p:cNvPr id="4" name="Group 19"/>
          <p:cNvGrpSpPr>
            <a:grpSpLocks/>
          </p:cNvGrpSpPr>
          <p:nvPr/>
        </p:nvGrpSpPr>
        <p:grpSpPr bwMode="auto">
          <a:xfrm>
            <a:off x="269875" y="5562600"/>
            <a:ext cx="8604250" cy="990600"/>
            <a:chOff x="152400" y="228600"/>
            <a:chExt cx="8100060" cy="932647"/>
          </a:xfrm>
        </p:grpSpPr>
        <p:pic>
          <p:nvPicPr>
            <p:cNvPr id="5" name="Picture 16"/>
            <p:cNvPicPr>
              <a:picLocks noChangeAspect="1"/>
            </p:cNvPicPr>
            <p:nvPr/>
          </p:nvPicPr>
          <p:blipFill>
            <a:blip r:embed="rId3" cstate="print"/>
            <a:srcRect/>
            <a:stretch>
              <a:fillRect/>
            </a:stretch>
          </p:blipFill>
          <p:spPr bwMode="auto">
            <a:xfrm>
              <a:off x="152400" y="228600"/>
              <a:ext cx="1546860" cy="932647"/>
            </a:xfrm>
            <a:prstGeom prst="rect">
              <a:avLst/>
            </a:prstGeom>
            <a:noFill/>
            <a:ln w="9525">
              <a:noFill/>
              <a:miter lim="800000"/>
              <a:headEnd/>
              <a:tailEnd/>
            </a:ln>
          </p:spPr>
        </p:pic>
        <p:pic>
          <p:nvPicPr>
            <p:cNvPr id="6" name="Picture 19"/>
            <p:cNvPicPr>
              <a:picLocks noChangeAspect="1"/>
            </p:cNvPicPr>
            <p:nvPr/>
          </p:nvPicPr>
          <p:blipFill>
            <a:blip r:embed="rId3" cstate="print"/>
            <a:srcRect/>
            <a:stretch>
              <a:fillRect/>
            </a:stretch>
          </p:blipFill>
          <p:spPr bwMode="auto">
            <a:xfrm>
              <a:off x="1790700" y="228600"/>
              <a:ext cx="1546860" cy="932647"/>
            </a:xfrm>
            <a:prstGeom prst="rect">
              <a:avLst/>
            </a:prstGeom>
            <a:noFill/>
            <a:ln w="9525">
              <a:noFill/>
              <a:miter lim="800000"/>
              <a:headEnd/>
              <a:tailEnd/>
            </a:ln>
          </p:spPr>
        </p:pic>
        <p:pic>
          <p:nvPicPr>
            <p:cNvPr id="7" name="Picture 21"/>
            <p:cNvPicPr>
              <a:picLocks noChangeAspect="1"/>
            </p:cNvPicPr>
            <p:nvPr/>
          </p:nvPicPr>
          <p:blipFill>
            <a:blip r:embed="rId3" cstate="print"/>
            <a:srcRect/>
            <a:stretch>
              <a:fillRect/>
            </a:stretch>
          </p:blipFill>
          <p:spPr bwMode="auto">
            <a:xfrm>
              <a:off x="3429000" y="228600"/>
              <a:ext cx="1546860" cy="932647"/>
            </a:xfrm>
            <a:prstGeom prst="rect">
              <a:avLst/>
            </a:prstGeom>
            <a:noFill/>
            <a:ln w="9525">
              <a:noFill/>
              <a:miter lim="800000"/>
              <a:headEnd/>
              <a:tailEnd/>
            </a:ln>
          </p:spPr>
        </p:pic>
        <p:pic>
          <p:nvPicPr>
            <p:cNvPr id="8" name="Picture 22"/>
            <p:cNvPicPr>
              <a:picLocks noChangeAspect="1"/>
            </p:cNvPicPr>
            <p:nvPr/>
          </p:nvPicPr>
          <p:blipFill>
            <a:blip r:embed="rId3" cstate="print"/>
            <a:srcRect/>
            <a:stretch>
              <a:fillRect/>
            </a:stretch>
          </p:blipFill>
          <p:spPr bwMode="auto">
            <a:xfrm>
              <a:off x="5067300" y="228600"/>
              <a:ext cx="1546860" cy="932647"/>
            </a:xfrm>
            <a:prstGeom prst="rect">
              <a:avLst/>
            </a:prstGeom>
            <a:noFill/>
            <a:ln w="9525">
              <a:noFill/>
              <a:miter lim="800000"/>
              <a:headEnd/>
              <a:tailEnd/>
            </a:ln>
          </p:spPr>
        </p:pic>
        <p:pic>
          <p:nvPicPr>
            <p:cNvPr id="9" name="Picture 23"/>
            <p:cNvPicPr>
              <a:picLocks noChangeAspect="1"/>
            </p:cNvPicPr>
            <p:nvPr/>
          </p:nvPicPr>
          <p:blipFill>
            <a:blip r:embed="rId3" cstate="print"/>
            <a:srcRect/>
            <a:stretch>
              <a:fillRect/>
            </a:stretch>
          </p:blipFill>
          <p:spPr bwMode="auto">
            <a:xfrm>
              <a:off x="6705600" y="228600"/>
              <a:ext cx="1546860" cy="932647"/>
            </a:xfrm>
            <a:prstGeom prst="rect">
              <a:avLst/>
            </a:prstGeom>
            <a:noFill/>
            <a:ln w="9525">
              <a:noFill/>
              <a:miter lim="800000"/>
              <a:headEnd/>
              <a:tailEnd/>
            </a:ln>
          </p:spPr>
        </p:pic>
      </p:grpSp>
    </p:spTree>
    <p:extLst>
      <p:ext uri="{BB962C8B-B14F-4D97-AF65-F5344CB8AC3E}">
        <p14:creationId xmlns:p14="http://schemas.microsoft.com/office/powerpoint/2010/main" val="709371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86" y="458074"/>
            <a:ext cx="7848600" cy="1927225"/>
          </a:xfrm>
        </p:spPr>
        <p:style>
          <a:lnRef idx="1">
            <a:schemeClr val="accent1"/>
          </a:lnRef>
          <a:fillRef idx="2">
            <a:schemeClr val="accent1"/>
          </a:fillRef>
          <a:effectRef idx="1">
            <a:schemeClr val="accent1"/>
          </a:effectRef>
          <a:fontRef idx="minor">
            <a:schemeClr val="dk1"/>
          </a:fontRef>
        </p:style>
        <p:txBody>
          <a:bodyPr/>
          <a:lstStyle/>
          <a:p>
            <a:pPr algn="ctr"/>
            <a:r>
              <a:rPr lang="ro-RO" sz="4000" b="1" cap="none" dirty="0" smtClean="0">
                <a:solidFill>
                  <a:schemeClr val="bg1"/>
                </a:solidFill>
              </a:rPr>
              <a:t>Agenţia Judeţeană pentru Ocuparea Forţei de Muncă Timiş</a:t>
            </a:r>
            <a:endParaRPr lang="en-US" sz="4000" b="1" cap="none"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429000"/>
            <a:ext cx="4724400" cy="303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Documente Simona\Simona 2017\MassMedia\POZE AJO\IMG_63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438400"/>
            <a:ext cx="3200400" cy="402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294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19"/>
          <p:cNvPicPr>
            <a:picLocks noChangeAspect="1"/>
          </p:cNvPicPr>
          <p:nvPr/>
        </p:nvPicPr>
        <p:blipFill>
          <a:blip r:embed="rId3" cstate="print">
            <a:duotone>
              <a:prstClr val="black"/>
              <a:schemeClr val="accent2">
                <a:tint val="45000"/>
                <a:satMod val="400000"/>
              </a:schemeClr>
            </a:duotone>
          </a:blip>
          <a:srcRect/>
          <a:stretch>
            <a:fillRect/>
          </a:stretch>
        </p:blipFill>
        <p:spPr bwMode="auto">
          <a:xfrm>
            <a:off x="0" y="2976562"/>
            <a:ext cx="850900" cy="3881438"/>
          </a:xfrm>
          <a:prstGeom prst="rect">
            <a:avLst/>
          </a:prstGeom>
          <a:noFill/>
          <a:ln w="9525">
            <a:noFill/>
            <a:miter lim="800000"/>
            <a:headEnd/>
            <a:tailEnd/>
          </a:ln>
        </p:spPr>
      </p:pic>
      <p:sp>
        <p:nvSpPr>
          <p:cNvPr id="3" name="Dreptunghi 2"/>
          <p:cNvSpPr/>
          <p:nvPr/>
        </p:nvSpPr>
        <p:spPr>
          <a:xfrm>
            <a:off x="1115616" y="228600"/>
            <a:ext cx="6912768" cy="400110"/>
          </a:xfrm>
          <a:prstGeom prst="rect">
            <a:avLst/>
          </a:prstGeom>
        </p:spPr>
        <p:txBody>
          <a:bodyPr wrap="square">
            <a:spAutoFit/>
          </a:bodyPr>
          <a:lstStyle/>
          <a:p>
            <a:pPr algn="ctr" fontAlgn="base">
              <a:spcBef>
                <a:spcPct val="0"/>
              </a:spcBef>
              <a:spcAft>
                <a:spcPct val="0"/>
              </a:spcAft>
            </a:pPr>
            <a:endParaRPr lang="ro-RO" sz="2000" b="1" dirty="0">
              <a:solidFill>
                <a:srgbClr val="006600"/>
              </a:solidFill>
              <a:latin typeface="Arial" pitchFamily="34" charset="0"/>
              <a:cs typeface="Arial" pitchFamily="34" charset="0"/>
            </a:endParaRPr>
          </a:p>
        </p:txBody>
      </p:sp>
      <p:graphicFrame>
        <p:nvGraphicFramePr>
          <p:cNvPr id="4" name="Obiect 3"/>
          <p:cNvGraphicFramePr>
            <a:graphicFrameLocks noChangeAspect="1"/>
          </p:cNvGraphicFramePr>
          <p:nvPr>
            <p:extLst>
              <p:ext uri="{D42A27DB-BD31-4B8C-83A1-F6EECF244321}">
                <p14:modId xmlns:p14="http://schemas.microsoft.com/office/powerpoint/2010/main" val="1742634245"/>
              </p:ext>
            </p:extLst>
          </p:nvPr>
        </p:nvGraphicFramePr>
        <p:xfrm>
          <a:off x="7812088" y="0"/>
          <a:ext cx="1301750" cy="1044575"/>
        </p:xfrm>
        <a:graphic>
          <a:graphicData uri="http://schemas.openxmlformats.org/presentationml/2006/ole">
            <mc:AlternateContent xmlns:mc="http://schemas.openxmlformats.org/markup-compatibility/2006">
              <mc:Choice xmlns:v="urn:schemas-microsoft-com:vml" Requires="v">
                <p:oleObj spid="_x0000_s3095" name="Imagine" r:id="rId4" imgW="1019556" imgH="914400" progId="Word.Picture.8">
                  <p:embed/>
                </p:oleObj>
              </mc:Choice>
              <mc:Fallback>
                <p:oleObj name="Imagine" r:id="rId4" imgW="1019556" imgH="9144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0"/>
                        <a:ext cx="13017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6096" y="815905"/>
            <a:ext cx="1905000" cy="142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26300" y="1143000"/>
            <a:ext cx="5003300" cy="707886"/>
          </a:xfrm>
          <a:prstGeom prst="rect">
            <a:avLst/>
          </a:prstGeom>
          <a:noFill/>
        </p:spPr>
        <p:txBody>
          <a:bodyPr wrap="square" rtlCol="0">
            <a:spAutoFit/>
          </a:bodyPr>
          <a:lstStyle/>
          <a:p>
            <a:pPr marL="457200" indent="-457200">
              <a:buClr>
                <a:srgbClr val="0070C0"/>
              </a:buClr>
              <a:buFont typeface="Wingdings" pitchFamily="2" charset="2"/>
              <a:buChar char="Ø"/>
              <a:defRPr/>
            </a:pPr>
            <a:r>
              <a:rPr lang="en-US" sz="4000" b="1" kern="0" dirty="0">
                <a:solidFill>
                  <a:prstClr val="white"/>
                </a:solidFill>
              </a:rPr>
              <a:t>Facilit</a:t>
            </a:r>
            <a:r>
              <a:rPr lang="ro-RO" sz="4000" b="1" kern="0" dirty="0">
                <a:solidFill>
                  <a:prstClr val="white"/>
                </a:solidFill>
              </a:rPr>
              <a:t>ăţi Legislative </a:t>
            </a:r>
          </a:p>
        </p:txBody>
      </p:sp>
      <p:sp>
        <p:nvSpPr>
          <p:cNvPr id="8" name="TextBox 7"/>
          <p:cNvSpPr txBox="1"/>
          <p:nvPr/>
        </p:nvSpPr>
        <p:spPr>
          <a:xfrm>
            <a:off x="2286000" y="3048000"/>
            <a:ext cx="6400800" cy="2246769"/>
          </a:xfrm>
          <a:prstGeom prst="rect">
            <a:avLst/>
          </a:prstGeom>
          <a:noFill/>
        </p:spPr>
        <p:txBody>
          <a:bodyPr wrap="square" rtlCol="0">
            <a:spAutoFit/>
          </a:bodyPr>
          <a:lstStyle/>
          <a:p>
            <a:pPr marL="457200" indent="-457200">
              <a:buClr>
                <a:srgbClr val="0070C0"/>
              </a:buClr>
              <a:buFont typeface="Wingdings" pitchFamily="2" charset="2"/>
              <a:buChar char="Ø"/>
              <a:defRPr/>
            </a:pPr>
            <a:r>
              <a:rPr lang="ro-RO" sz="3600" b="1" kern="0" dirty="0" smtClean="0">
                <a:solidFill>
                  <a:prstClr val="white"/>
                </a:solidFill>
              </a:rPr>
              <a:t>Pentru angajatori</a:t>
            </a:r>
          </a:p>
          <a:p>
            <a:pPr>
              <a:defRPr/>
            </a:pPr>
            <a:endParaRPr lang="ro-RO" sz="3600" b="1" kern="0" dirty="0" smtClean="0">
              <a:solidFill>
                <a:prstClr val="white"/>
              </a:solidFill>
            </a:endParaRPr>
          </a:p>
          <a:p>
            <a:pPr marL="457200" indent="-457200">
              <a:buClr>
                <a:srgbClr val="0070C0"/>
              </a:buClr>
              <a:buFont typeface="Wingdings" pitchFamily="2" charset="2"/>
              <a:buChar char="Ø"/>
              <a:defRPr/>
            </a:pPr>
            <a:r>
              <a:rPr lang="ro-RO" sz="3600" b="1" kern="0" dirty="0" smtClean="0">
                <a:solidFill>
                  <a:prstClr val="white"/>
                </a:solidFill>
              </a:rPr>
              <a:t>Pentru şomeri</a:t>
            </a:r>
          </a:p>
          <a:p>
            <a:pPr>
              <a:defRPr/>
            </a:pPr>
            <a:endParaRPr lang="ro-RO" sz="3200" kern="0" dirty="0" smtClean="0">
              <a:solidFill>
                <a:srgbClr val="FF0000"/>
              </a:solidFill>
            </a:endParaRPr>
          </a:p>
        </p:txBody>
      </p:sp>
    </p:spTree>
    <p:extLst>
      <p:ext uri="{BB962C8B-B14F-4D97-AF65-F5344CB8AC3E}">
        <p14:creationId xmlns:p14="http://schemas.microsoft.com/office/powerpoint/2010/main" val="194423267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73607" y="1600200"/>
            <a:ext cx="8413193" cy="4876800"/>
          </a:xfrm>
        </p:spPr>
        <p:txBody>
          <a:bodyPr>
            <a:normAutofit fontScale="70000" lnSpcReduction="20000"/>
          </a:bodyPr>
          <a:lstStyle/>
          <a:p>
            <a:pPr marL="720090" marR="0" algn="just">
              <a:lnSpc>
                <a:spcPct val="115000"/>
              </a:lnSpc>
              <a:spcBef>
                <a:spcPts val="0"/>
              </a:spcBef>
              <a:spcAft>
                <a:spcPts val="600"/>
              </a:spcAft>
            </a:pPr>
            <a:endParaRPr lang="ro-RO" b="1" u="sng" dirty="0" smtClean="0">
              <a:latin typeface="Trebuchet MS"/>
              <a:ea typeface="MS Mincho"/>
              <a:cs typeface="Times New Roman"/>
            </a:endParaRPr>
          </a:p>
          <a:p>
            <a:pPr marL="537210" marR="0" indent="0">
              <a:lnSpc>
                <a:spcPct val="115000"/>
              </a:lnSpc>
              <a:spcBef>
                <a:spcPts val="0"/>
              </a:spcBef>
              <a:spcAft>
                <a:spcPts val="600"/>
              </a:spcAft>
              <a:buNone/>
            </a:pPr>
            <a:r>
              <a:rPr lang="ro-RO" sz="3200" b="1" dirty="0" smtClean="0">
                <a:solidFill>
                  <a:schemeClr val="tx1"/>
                </a:solidFill>
                <a:latin typeface="Trebuchet MS"/>
                <a:ea typeface="MS Mincho"/>
                <a:cs typeface="Times New Roman"/>
              </a:rPr>
              <a:t>ANGAJAREA </a:t>
            </a:r>
            <a:r>
              <a:rPr lang="ro-RO" sz="3200" b="1" dirty="0">
                <a:solidFill>
                  <a:schemeClr val="tx1"/>
                </a:solidFill>
                <a:latin typeface="Trebuchet MS"/>
                <a:ea typeface="MS Mincho"/>
                <a:cs typeface="Times New Roman"/>
              </a:rPr>
              <a:t>ABSOLVENŢILOR - </a:t>
            </a:r>
            <a:r>
              <a:rPr lang="en-US" sz="3200" b="1" dirty="0">
                <a:solidFill>
                  <a:schemeClr val="tx1"/>
                </a:solidFill>
                <a:latin typeface="Trebuchet MS"/>
                <a:ea typeface="MS Mincho"/>
                <a:cs typeface="Times New Roman"/>
              </a:rPr>
              <a:t>ART.80, LEGEA NR.76/2002 cu modificările şi completările ulterioare</a:t>
            </a:r>
            <a:endParaRPr lang="en-US" sz="3200" dirty="0">
              <a:solidFill>
                <a:schemeClr val="tx1"/>
              </a:solidFill>
              <a:latin typeface="Trebuchet MS"/>
              <a:ea typeface="MS Mincho"/>
              <a:cs typeface="Times New Roman"/>
            </a:endParaRPr>
          </a:p>
          <a:p>
            <a:pPr marL="537210" marR="0" indent="0" algn="just">
              <a:lnSpc>
                <a:spcPct val="115000"/>
              </a:lnSpc>
              <a:spcBef>
                <a:spcPts val="0"/>
              </a:spcBef>
              <a:spcAft>
                <a:spcPts val="600"/>
              </a:spcAft>
              <a:buNone/>
            </a:pPr>
            <a:r>
              <a:rPr lang="ro-RO" dirty="0">
                <a:latin typeface="Trebuchet MS"/>
                <a:ea typeface="MS Mincho"/>
                <a:cs typeface="Times New Roman"/>
              </a:rPr>
              <a:t> </a:t>
            </a:r>
            <a:endParaRPr lang="en-US" dirty="0">
              <a:latin typeface="Trebuchet MS"/>
              <a:ea typeface="MS Mincho"/>
              <a:cs typeface="Times New Roman"/>
            </a:endParaRPr>
          </a:p>
          <a:p>
            <a:pPr marL="0" indent="0" algn="just">
              <a:buNone/>
            </a:pPr>
            <a:r>
              <a:rPr lang="ro-RO" sz="2900" b="1" dirty="0" smtClean="0">
                <a:solidFill>
                  <a:schemeClr val="tx1"/>
                </a:solidFill>
              </a:rPr>
              <a:t>Angajatorii</a:t>
            </a:r>
            <a:r>
              <a:rPr lang="ro-RO" sz="2900" dirty="0" smtClean="0"/>
              <a:t> </a:t>
            </a:r>
            <a:r>
              <a:rPr lang="ro-RO" sz="2900" dirty="0"/>
              <a:t>care încadrează în muncă pe durată </a:t>
            </a:r>
            <a:r>
              <a:rPr lang="ro-RO" sz="2900" dirty="0" smtClean="0"/>
              <a:t>nedeterminată</a:t>
            </a:r>
            <a:r>
              <a:rPr lang="en-US" sz="2900" dirty="0" smtClean="0"/>
              <a:t>, cu program normal de lucru,</a:t>
            </a:r>
            <a:r>
              <a:rPr lang="ro-RO" sz="2900" dirty="0" smtClean="0"/>
              <a:t> </a:t>
            </a:r>
            <a:r>
              <a:rPr lang="ro-RO" sz="2900" dirty="0"/>
              <a:t>absolvenţi ai unor instituţii de învăţământ :</a:t>
            </a:r>
            <a:endParaRPr lang="en-US" sz="2900" dirty="0"/>
          </a:p>
          <a:p>
            <a:pPr lvl="0" algn="just">
              <a:buFont typeface="Wingdings" pitchFamily="2" charset="2"/>
              <a:buChar char="Ø"/>
            </a:pPr>
            <a:r>
              <a:rPr lang="ro-RO" sz="2900" dirty="0"/>
              <a:t>primesc lunar, timp de 12 luni, pentru fiecare absol­vent, </a:t>
            </a:r>
            <a:r>
              <a:rPr lang="ro-RO" sz="2900" b="1" dirty="0">
                <a:solidFill>
                  <a:schemeClr val="tx1"/>
                </a:solidFill>
              </a:rPr>
              <a:t>o sumă în cuantum de 900 de lei, </a:t>
            </a:r>
            <a:r>
              <a:rPr lang="ro-RO" sz="2900" dirty="0"/>
              <a:t>cu obligaţia menţinerii raporturilor de muncă sau de serviciu cel </a:t>
            </a:r>
            <a:r>
              <a:rPr lang="ro-RO" sz="2900" i="1" dirty="0"/>
              <a:t>puţin 18 </a:t>
            </a:r>
            <a:r>
              <a:rPr lang="ro-RO" sz="2900" i="1" dirty="0" smtClean="0"/>
              <a:t>luni</a:t>
            </a:r>
            <a:r>
              <a:rPr lang="en-US" sz="2900" i="1" dirty="0" smtClean="0"/>
              <a:t>;</a:t>
            </a:r>
            <a:endParaRPr lang="ro-RO" sz="2900" dirty="0"/>
          </a:p>
          <a:p>
            <a:pPr lvl="0" algn="just">
              <a:buFont typeface="Wingdings" pitchFamily="2" charset="2"/>
              <a:buChar char="Ø"/>
            </a:pPr>
            <a:r>
              <a:rPr lang="ro-RO" sz="2900" dirty="0" smtClean="0"/>
              <a:t>pentru </a:t>
            </a:r>
            <a:r>
              <a:rPr lang="ro-RO" sz="2900" dirty="0"/>
              <a:t>încadrarea absolvenţilor din rândul per­soanelor cu handicap primesc lunar, pentru fiecare ab­solvent, aceeasi suma </a:t>
            </a:r>
            <a:r>
              <a:rPr lang="ro-RO" sz="2900" b="1" dirty="0">
                <a:solidFill>
                  <a:schemeClr val="tx1"/>
                </a:solidFill>
              </a:rPr>
              <a:t>pe o perioadă de 18 </a:t>
            </a:r>
            <a:r>
              <a:rPr lang="ro-RO" sz="2900" b="1" dirty="0" smtClean="0">
                <a:solidFill>
                  <a:schemeClr val="tx1"/>
                </a:solidFill>
              </a:rPr>
              <a:t>luni</a:t>
            </a:r>
            <a:r>
              <a:rPr lang="en-US" sz="2900" b="1" dirty="0" smtClean="0">
                <a:solidFill>
                  <a:schemeClr val="tx1"/>
                </a:solidFill>
              </a:rPr>
              <a:t>;</a:t>
            </a:r>
            <a:endParaRPr lang="ro-RO" sz="2900" dirty="0">
              <a:solidFill>
                <a:schemeClr val="tx1"/>
              </a:solidFill>
            </a:endParaRPr>
          </a:p>
          <a:p>
            <a:pPr lvl="0" algn="just">
              <a:buFont typeface="Wingdings" pitchFamily="2" charset="2"/>
              <a:buChar char="Ø"/>
            </a:pPr>
            <a:r>
              <a:rPr lang="ro-RO" sz="2900" dirty="0" smtClean="0"/>
              <a:t>angajatorii </a:t>
            </a:r>
            <a:r>
              <a:rPr lang="ro-RO" sz="2900" dirty="0"/>
              <a:t>care menţin raporturile de muncă sau de serviciu cu absolvenţii încadraţi, peste termenul de 18 luni primesc, pentru fiecare an de continuare a raportu­rilor de muncă sau de serviciu, </a:t>
            </a:r>
            <a:r>
              <a:rPr lang="ro-RO" sz="2900" b="1" dirty="0">
                <a:solidFill>
                  <a:schemeClr val="tx1"/>
                </a:solidFill>
              </a:rPr>
              <a:t>un ajutor financiar egal cu suma aferentă contribuţiilor sociale datorate de an­gajatori pentru aceste persoane.</a:t>
            </a:r>
            <a:endParaRPr lang="en-US" sz="2900" dirty="0">
              <a:solidFill>
                <a:schemeClr val="tx1"/>
              </a:solidFill>
            </a:endParaRPr>
          </a:p>
          <a:p>
            <a:endParaRPr lang="en-US" dirty="0"/>
          </a:p>
        </p:txBody>
      </p:sp>
      <p:sp>
        <p:nvSpPr>
          <p:cNvPr id="2" name="Title 1"/>
          <p:cNvSpPr>
            <a:spLocks noGrp="1"/>
          </p:cNvSpPr>
          <p:nvPr>
            <p:ph type="title"/>
          </p:nvPr>
        </p:nvSpPr>
        <p:spPr/>
        <p:txBody>
          <a:bodyPr>
            <a:normAutofit/>
          </a:bodyPr>
          <a:lstStyle/>
          <a:p>
            <a:pPr algn="ctr"/>
            <a:r>
              <a:rPr lang="ro-RO" sz="1800" b="1" i="1" dirty="0" smtClean="0">
                <a:latin typeface="Trebuchet MS"/>
                <a:ea typeface="MS Mincho"/>
                <a:cs typeface="Times New Roman"/>
              </a:rPr>
              <a:t>                      </a:t>
            </a:r>
            <a:r>
              <a:rPr lang="ro-RO" sz="2400" b="1" i="1" dirty="0" smtClean="0">
                <a:solidFill>
                  <a:schemeClr val="bg1"/>
                </a:solidFill>
                <a:latin typeface="Trebuchet MS"/>
                <a:ea typeface="MS Mincho"/>
                <a:cs typeface="Times New Roman"/>
              </a:rPr>
              <a:t>SUBVENŢIILE  ŞI  FACILITĂŢILE  LEGISLATIVE </a:t>
            </a:r>
            <a:br>
              <a:rPr lang="ro-RO" sz="2400" b="1" i="1" dirty="0" smtClean="0">
                <a:solidFill>
                  <a:schemeClr val="bg1"/>
                </a:solidFill>
                <a:latin typeface="Trebuchet MS"/>
                <a:ea typeface="MS Mincho"/>
                <a:cs typeface="Times New Roman"/>
              </a:rPr>
            </a:br>
            <a:r>
              <a:rPr lang="ro-RO" sz="2400" b="1" i="1" dirty="0" smtClean="0">
                <a:solidFill>
                  <a:schemeClr val="bg1"/>
                </a:solidFill>
                <a:latin typeface="Trebuchet MS"/>
                <a:ea typeface="MS Mincho"/>
                <a:cs typeface="Times New Roman"/>
              </a:rPr>
              <a:t> OFERITE  ANGAJATORILOR</a:t>
            </a:r>
            <a:endParaRPr lang="en-US" sz="2400" dirty="0">
              <a:solidFill>
                <a:schemeClr val="bg1"/>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3" name="Imagine 1" descr="Description: Descriere: https://encrypted-tbn1.gstatic.com/images?q=tbn:ANd9GcTreIzMBXtRp7LjoiLbEpJ0lRjeXkI3oWX8BSd9Zwv71LuNDO2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07" y="457200"/>
            <a:ext cx="1676400" cy="122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54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a:xfrm>
            <a:off x="152400" y="1905001"/>
            <a:ext cx="8803760" cy="3962400"/>
          </a:xfrm>
        </p:spPr>
        <p:txBody>
          <a:bodyPr>
            <a:normAutofit fontScale="70000" lnSpcReduction="20000"/>
          </a:bodyPr>
          <a:lstStyle/>
          <a:p>
            <a:pPr marL="720090" marR="0" algn="just">
              <a:lnSpc>
                <a:spcPct val="115000"/>
              </a:lnSpc>
              <a:spcBef>
                <a:spcPts val="0"/>
              </a:spcBef>
              <a:spcAft>
                <a:spcPts val="600"/>
              </a:spcAft>
            </a:pPr>
            <a:endParaRPr lang="ro-RO" b="1" u="sng" dirty="0" smtClean="0">
              <a:latin typeface="Trebuchet MS"/>
              <a:ea typeface="MS Mincho"/>
              <a:cs typeface="Times New Roman"/>
            </a:endParaRPr>
          </a:p>
          <a:p>
            <a:pPr marL="0" indent="0" algn="just">
              <a:buNone/>
            </a:pPr>
            <a:r>
              <a:rPr lang="ro-RO" sz="2600" b="1" dirty="0">
                <a:solidFill>
                  <a:schemeClr val="tx1"/>
                </a:solidFill>
              </a:rPr>
              <a:t>ANGAJAREA ŞOMERILOR PESTE 45 DE ANI SAU A ŞOMERILOR PĂRINŢI, UNICI SUSŢINĂTORI AI FAMILIILOR MONOPARENTALE, ŞOMERI DE LUNGǍ DURATǍ SAU TINERI NEETs - </a:t>
            </a:r>
            <a:r>
              <a:rPr lang="en-US" sz="2600" b="1" dirty="0">
                <a:solidFill>
                  <a:schemeClr val="tx1"/>
                </a:solidFill>
              </a:rPr>
              <a:t>ART.85, LEGEA NR.76/2002 </a:t>
            </a:r>
            <a:r>
              <a:rPr lang="en-US" sz="2900" b="1" dirty="0">
                <a:solidFill>
                  <a:schemeClr val="tx1"/>
                </a:solidFill>
              </a:rPr>
              <a:t>cu modificările şi completările ulterioare</a:t>
            </a:r>
            <a:endParaRPr lang="en-US" sz="2900" dirty="0">
              <a:solidFill>
                <a:schemeClr val="tx1"/>
              </a:solidFill>
            </a:endParaRPr>
          </a:p>
          <a:p>
            <a:pPr marL="0" indent="0" algn="just">
              <a:buNone/>
            </a:pPr>
            <a:r>
              <a:rPr lang="ro-RO" sz="2600" b="1" dirty="0">
                <a:solidFill>
                  <a:schemeClr val="tx1"/>
                </a:solidFill>
              </a:rPr>
              <a:t>Angajatorii</a:t>
            </a:r>
            <a:r>
              <a:rPr lang="ro-RO" sz="2600" dirty="0">
                <a:solidFill>
                  <a:schemeClr val="tx1"/>
                </a:solidFill>
              </a:rPr>
              <a:t> </a:t>
            </a:r>
            <a:r>
              <a:rPr lang="ro-RO" sz="2600" dirty="0"/>
              <a:t>care încadrează în muncă pe durată nedeterminată</a:t>
            </a:r>
            <a:r>
              <a:rPr lang="en-US" sz="2600" dirty="0"/>
              <a:t>, cu program normal de lucru </a:t>
            </a:r>
            <a:r>
              <a:rPr lang="ro-RO" sz="2600" dirty="0" smtClean="0"/>
              <a:t>persoane </a:t>
            </a:r>
            <a:r>
              <a:rPr lang="en-US" sz="2600" dirty="0"/>
              <a:t>din categoriile anterior men</a:t>
            </a:r>
            <a:r>
              <a:rPr lang="ro-RO" sz="2600" dirty="0"/>
              <a:t>ţ</a:t>
            </a:r>
            <a:r>
              <a:rPr lang="en-US" sz="2600" dirty="0" smtClean="0"/>
              <a:t>ionate</a:t>
            </a:r>
            <a:r>
              <a:rPr lang="ro-RO" sz="2600" dirty="0" smtClean="0"/>
              <a:t>, primesc </a:t>
            </a:r>
            <a:r>
              <a:rPr lang="ro-RO" sz="2600" dirty="0"/>
              <a:t>lunar, timp de 12 luni, pentru fiecare </a:t>
            </a:r>
            <a:r>
              <a:rPr lang="ro-RO" sz="2600" dirty="0" smtClean="0"/>
              <a:t>angajat </a:t>
            </a:r>
            <a:r>
              <a:rPr lang="ro-RO" sz="2600" b="1" dirty="0" smtClean="0">
                <a:solidFill>
                  <a:schemeClr val="tx1"/>
                </a:solidFill>
              </a:rPr>
              <a:t>o </a:t>
            </a:r>
            <a:r>
              <a:rPr lang="ro-RO" sz="2600" b="1" dirty="0">
                <a:solidFill>
                  <a:schemeClr val="tx1"/>
                </a:solidFill>
              </a:rPr>
              <a:t>sumă în cuantum de 900 de lei</a:t>
            </a:r>
            <a:r>
              <a:rPr lang="ro-RO" sz="2600" dirty="0">
                <a:solidFill>
                  <a:schemeClr val="tx1"/>
                </a:solidFill>
              </a:rPr>
              <a:t>, </a:t>
            </a:r>
            <a:r>
              <a:rPr lang="ro-RO" sz="2600" dirty="0"/>
              <a:t>cu obligaţia menţinerii raporturilor de muncă sau de serviciu cel </a:t>
            </a:r>
            <a:r>
              <a:rPr lang="ro-RO" sz="2600" i="1" dirty="0"/>
              <a:t>puţin 18 luni.</a:t>
            </a:r>
            <a:endParaRPr lang="en-US" sz="2600" dirty="0"/>
          </a:p>
          <a:p>
            <a:pPr algn="just"/>
            <a:endParaRPr lang="en-US" dirty="0"/>
          </a:p>
          <a:p>
            <a:pPr marL="0" indent="0" algn="just">
              <a:buNone/>
            </a:pPr>
            <a:r>
              <a:rPr lang="ro-RO" sz="2600" b="1" dirty="0">
                <a:solidFill>
                  <a:schemeClr val="tx1"/>
                </a:solidFill>
              </a:rPr>
              <a:t>ANGAJAREA </a:t>
            </a:r>
            <a:r>
              <a:rPr lang="ro-RO" sz="2600" b="1" dirty="0" smtClean="0">
                <a:solidFill>
                  <a:schemeClr val="tx1"/>
                </a:solidFill>
              </a:rPr>
              <a:t>ŞOMERILOR</a:t>
            </a:r>
            <a:r>
              <a:rPr lang="en-US" sz="2600" b="1" dirty="0" smtClean="0">
                <a:solidFill>
                  <a:schemeClr val="tx1"/>
                </a:solidFill>
              </a:rPr>
              <a:t> </a:t>
            </a:r>
            <a:r>
              <a:rPr lang="ro-RO" sz="2600" b="1" dirty="0" smtClean="0">
                <a:solidFill>
                  <a:schemeClr val="tx1"/>
                </a:solidFill>
              </a:rPr>
              <a:t>CARE </a:t>
            </a:r>
            <a:r>
              <a:rPr lang="ro-RO" sz="2600" b="1" dirty="0">
                <a:solidFill>
                  <a:schemeClr val="tx1"/>
                </a:solidFill>
              </a:rPr>
              <a:t>MAI AU 5 ANI PÂNĂ LA PENSIE, ART.85, </a:t>
            </a:r>
            <a:r>
              <a:rPr lang="en-US" sz="2600" b="1" dirty="0">
                <a:solidFill>
                  <a:schemeClr val="tx1"/>
                </a:solidFill>
              </a:rPr>
              <a:t>LEGEA NR.76/2002 cu modificările şi completările </a:t>
            </a:r>
            <a:r>
              <a:rPr lang="en-US" sz="2600" b="1" dirty="0" smtClean="0">
                <a:solidFill>
                  <a:schemeClr val="tx1"/>
                </a:solidFill>
              </a:rPr>
              <a:t>ulterioare</a:t>
            </a:r>
            <a:endParaRPr lang="en-US" dirty="0">
              <a:solidFill>
                <a:schemeClr val="tx1"/>
              </a:solidFill>
            </a:endParaRPr>
          </a:p>
          <a:p>
            <a:pPr marL="0" lvl="0" indent="0" algn="just">
              <a:buNone/>
            </a:pPr>
            <a:r>
              <a:rPr lang="ro-RO" sz="2600" b="1" dirty="0" smtClean="0">
                <a:solidFill>
                  <a:schemeClr val="tx1"/>
                </a:solidFill>
              </a:rPr>
              <a:t>Angajatorii</a:t>
            </a:r>
            <a:r>
              <a:rPr lang="ro-RO" sz="2600" dirty="0" smtClean="0">
                <a:solidFill>
                  <a:schemeClr val="tx1"/>
                </a:solidFill>
              </a:rPr>
              <a:t> </a:t>
            </a:r>
            <a:r>
              <a:rPr lang="ro-RO" sz="2600" dirty="0"/>
              <a:t>care încadrează în muncă, potrivit legii, şomeri care, în termen de 5 ani de la data angajării, îndeplinesc, conform legii, condiţiile pentru a solicita </a:t>
            </a:r>
            <a:r>
              <a:rPr lang="ro-RO" sz="2600" dirty="0" smtClean="0"/>
              <a:t>pensia  pentru limită de vârstă, beneficiază </a:t>
            </a:r>
            <a:r>
              <a:rPr lang="ro-RO" sz="2600" dirty="0"/>
              <a:t>lunar, pe perioada angajării, până la data îndeplinirii condiţiilor respective, de</a:t>
            </a:r>
            <a:r>
              <a:rPr lang="ro-RO" sz="2600" dirty="0">
                <a:solidFill>
                  <a:srgbClr val="0070C0"/>
                </a:solidFill>
              </a:rPr>
              <a:t> </a:t>
            </a:r>
            <a:r>
              <a:rPr lang="ro-RO" sz="2600" b="1" dirty="0">
                <a:solidFill>
                  <a:schemeClr val="tx1"/>
                </a:solidFill>
              </a:rPr>
              <a:t>o sumă în cuantum de 900 lei</a:t>
            </a:r>
            <a:r>
              <a:rPr lang="ro-RO" sz="2600" dirty="0" smtClean="0">
                <a:solidFill>
                  <a:schemeClr val="tx1"/>
                </a:solidFill>
              </a:rPr>
              <a:t>.</a:t>
            </a:r>
            <a:endParaRPr lang="en-US" sz="2600" dirty="0">
              <a:solidFill>
                <a:schemeClr val="tx1"/>
              </a:solidFill>
            </a:endParaRPr>
          </a:p>
        </p:txBody>
      </p:sp>
      <p:sp>
        <p:nvSpPr>
          <p:cNvPr id="2" name="Rectangle 1"/>
          <p:cNvSpPr/>
          <p:nvPr/>
        </p:nvSpPr>
        <p:spPr>
          <a:xfrm>
            <a:off x="2362200" y="762000"/>
            <a:ext cx="6577965" cy="830997"/>
          </a:xfrm>
          <a:prstGeom prst="rect">
            <a:avLst/>
          </a:prstGeom>
        </p:spPr>
        <p:txBody>
          <a:bodyPr wrap="square">
            <a:spAutoFit/>
          </a:bodyPr>
          <a:lstStyle/>
          <a:p>
            <a:pPr algn="ctr"/>
            <a:r>
              <a:rPr lang="ro-RO" b="1" i="1" spc="-100" dirty="0">
                <a:solidFill>
                  <a:schemeClr val="bg1"/>
                </a:solidFill>
                <a:latin typeface="Trebuchet MS"/>
                <a:ea typeface="MS Mincho"/>
                <a:cs typeface="Times New Roman"/>
              </a:rPr>
              <a:t> </a:t>
            </a:r>
            <a:r>
              <a:rPr lang="ro-RO" sz="2400" b="1" i="1" spc="-100" dirty="0">
                <a:solidFill>
                  <a:schemeClr val="bg1"/>
                </a:solidFill>
                <a:latin typeface="Trebuchet MS"/>
                <a:ea typeface="MS Mincho"/>
                <a:cs typeface="Times New Roman"/>
              </a:rPr>
              <a:t>SUBVENŢIILE  ŞI  FACILITĂŢILE  LEGISLATIVE </a:t>
            </a:r>
            <a:br>
              <a:rPr lang="ro-RO" sz="2400" b="1" i="1" spc="-100" dirty="0">
                <a:solidFill>
                  <a:schemeClr val="bg1"/>
                </a:solidFill>
                <a:latin typeface="Trebuchet MS"/>
                <a:ea typeface="MS Mincho"/>
                <a:cs typeface="Times New Roman"/>
              </a:rPr>
            </a:br>
            <a:r>
              <a:rPr lang="ro-RO" sz="2400" b="1" i="1" spc="-100" dirty="0">
                <a:solidFill>
                  <a:schemeClr val="bg1"/>
                </a:solidFill>
                <a:latin typeface="Trebuchet MS"/>
                <a:ea typeface="MS Mincho"/>
                <a:cs typeface="Times New Roman"/>
              </a:rPr>
              <a:t> OFERITE  ANGAJATORILOR</a:t>
            </a:r>
            <a:endParaRPr lang="en-US" dirty="0">
              <a:solidFill>
                <a:schemeClr val="bg1"/>
              </a:solidFill>
            </a:endParaRPr>
          </a:p>
        </p:txBody>
      </p:sp>
      <p:pic>
        <p:nvPicPr>
          <p:cNvPr id="7" name="Imagine 2" descr="Descriere: Descriere: Descriere: Descriere: https://encrypted-tbn3.gstatic.com/images?q=tbn:ANd9GcQZI4WNR1-DLPoIPL1O_oSNt0JzdZILP4alYJJooSD0G90MTgYD">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76833" y="583138"/>
            <a:ext cx="1880235" cy="1188720"/>
          </a:xfrm>
          <a:prstGeom prst="rect">
            <a:avLst/>
          </a:prstGeom>
          <a:noFill/>
          <a:ln>
            <a:noFill/>
          </a:ln>
        </p:spPr>
      </p:pic>
    </p:spTree>
    <p:extLst>
      <p:ext uri="{BB962C8B-B14F-4D97-AF65-F5344CB8AC3E}">
        <p14:creationId xmlns:p14="http://schemas.microsoft.com/office/powerpoint/2010/main" val="1105950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570" y="1981200"/>
            <a:ext cx="8723630" cy="4648200"/>
          </a:xfrm>
        </p:spPr>
        <p:txBody>
          <a:bodyPr>
            <a:normAutofit/>
          </a:bodyPr>
          <a:lstStyle/>
          <a:p>
            <a:pPr marL="0" marR="0" indent="0" algn="just">
              <a:lnSpc>
                <a:spcPct val="115000"/>
              </a:lnSpc>
              <a:spcBef>
                <a:spcPts val="0"/>
              </a:spcBef>
              <a:spcAft>
                <a:spcPts val="600"/>
              </a:spcAft>
              <a:buNone/>
            </a:pPr>
            <a:r>
              <a:rPr lang="ro-RO" sz="1800" b="1" i="1" dirty="0" smtClean="0">
                <a:solidFill>
                  <a:schemeClr val="tx1"/>
                </a:solidFill>
                <a:latin typeface="+mj-lt"/>
                <a:ea typeface="MS Mincho"/>
                <a:cs typeface="Times New Roman"/>
              </a:rPr>
              <a:t>STIMULAREA </a:t>
            </a:r>
            <a:r>
              <a:rPr lang="ro-RO" sz="1800" b="1" i="1" dirty="0">
                <a:solidFill>
                  <a:schemeClr val="tx1"/>
                </a:solidFill>
                <a:latin typeface="+mj-lt"/>
                <a:ea typeface="MS Mincho"/>
                <a:cs typeface="Times New Roman"/>
              </a:rPr>
              <a:t>ANGAJATORILOR PENTRU ÎNCADRAREA ÎN MUNCĂ A ELEVILOR ŞI STUDENŢILOR PE PERIOADA </a:t>
            </a:r>
            <a:r>
              <a:rPr lang="ro-RO" sz="1800" b="1" i="1" dirty="0" smtClean="0">
                <a:solidFill>
                  <a:schemeClr val="tx1"/>
                </a:solidFill>
                <a:latin typeface="+mj-lt"/>
                <a:ea typeface="MS Mincho"/>
                <a:cs typeface="Times New Roman"/>
              </a:rPr>
              <a:t>VACANŢELOR</a:t>
            </a:r>
            <a:r>
              <a:rPr lang="en-US" sz="1800" b="1" i="1" dirty="0" smtClean="0">
                <a:solidFill>
                  <a:schemeClr val="tx1"/>
                </a:solidFill>
                <a:latin typeface="+mj-lt"/>
                <a:ea typeface="MS Mincho"/>
                <a:cs typeface="Times New Roman"/>
              </a:rPr>
              <a:t> </a:t>
            </a:r>
            <a:r>
              <a:rPr lang="ro-RO" sz="1800" b="1" i="1" dirty="0" smtClean="0">
                <a:solidFill>
                  <a:schemeClr val="tx1"/>
                </a:solidFill>
                <a:latin typeface="+mj-lt"/>
                <a:ea typeface="MS Mincho"/>
                <a:cs typeface="Times New Roman"/>
              </a:rPr>
              <a:t>- </a:t>
            </a:r>
            <a:r>
              <a:rPr lang="en-US" sz="1800" b="1" i="1" dirty="0">
                <a:solidFill>
                  <a:schemeClr val="tx1"/>
                </a:solidFill>
                <a:latin typeface="+mj-lt"/>
                <a:ea typeface="MS Mincho"/>
                <a:cs typeface="Times New Roman"/>
              </a:rPr>
              <a:t>Legea nr. 72/2007 cu modificările şi completările ulterioare</a:t>
            </a:r>
            <a:endParaRPr lang="en-US" sz="1800" dirty="0">
              <a:solidFill>
                <a:schemeClr val="tx1"/>
              </a:solidFill>
              <a:latin typeface="+mj-lt"/>
              <a:ea typeface="MS Mincho"/>
              <a:cs typeface="Times New Roman"/>
            </a:endParaRPr>
          </a:p>
          <a:p>
            <a:pPr marL="0" lvl="0" indent="0" algn="just">
              <a:buNone/>
            </a:pPr>
            <a:r>
              <a:rPr lang="ro-RO" sz="1800" b="1" dirty="0" smtClean="0">
                <a:solidFill>
                  <a:schemeClr val="tx1"/>
                </a:solidFill>
              </a:rPr>
              <a:t>Angajatorii</a:t>
            </a:r>
            <a:r>
              <a:rPr lang="ro-RO" sz="1800" dirty="0" smtClean="0">
                <a:solidFill>
                  <a:schemeClr val="tx1"/>
                </a:solidFill>
              </a:rPr>
              <a:t> </a:t>
            </a:r>
            <a:r>
              <a:rPr lang="ro-RO" sz="1800" dirty="0"/>
              <a:t>care încadrează în muncă, potrivit legii, </a:t>
            </a:r>
            <a:r>
              <a:rPr lang="en-US" sz="1800" dirty="0" smtClean="0"/>
              <a:t>elevi </a:t>
            </a:r>
            <a:r>
              <a:rPr lang="ro-RO" sz="1800" dirty="0" smtClean="0"/>
              <a:t>ş</a:t>
            </a:r>
            <a:r>
              <a:rPr lang="en-US" sz="1800" dirty="0" smtClean="0"/>
              <a:t>i studen</a:t>
            </a:r>
            <a:r>
              <a:rPr lang="ro-RO" sz="1800" dirty="0"/>
              <a:t>ţ</a:t>
            </a:r>
            <a:r>
              <a:rPr lang="en-US" sz="1800" dirty="0" smtClean="0"/>
              <a:t>i </a:t>
            </a:r>
            <a:r>
              <a:rPr lang="ro-RO" sz="1800" dirty="0"/>
              <a:t>î</a:t>
            </a:r>
            <a:r>
              <a:rPr lang="en-US" sz="1800" dirty="0" smtClean="0"/>
              <a:t>n timpul vacan</a:t>
            </a:r>
            <a:r>
              <a:rPr lang="ro-RO" sz="1800" dirty="0" smtClean="0"/>
              <a:t>ţ</a:t>
            </a:r>
            <a:r>
              <a:rPr lang="en-US" sz="1800" dirty="0" smtClean="0"/>
              <a:t>elor</a:t>
            </a:r>
            <a:r>
              <a:rPr lang="ro-RO" sz="1800" dirty="0" smtClean="0"/>
              <a:t>, beneficiază de un stimulent financiar în cuantum de 50% din valoarea indicatorului social de referinţă </a:t>
            </a:r>
            <a:r>
              <a:rPr lang="ro-RO" sz="1800" b="1" dirty="0" smtClean="0">
                <a:solidFill>
                  <a:schemeClr val="tx1"/>
                </a:solidFill>
              </a:rPr>
              <a:t>(250 lei) </a:t>
            </a:r>
            <a:r>
              <a:rPr lang="ro-RO" sz="1800" dirty="0" smtClean="0"/>
              <a:t>pentru fiecare elev sau student încadrat în muncă. Angajarea se face în baza unui contract de muncă pe perioadă determinată, egal sau mai mic decât durata vacanţei, încheiat în condiţiile legii, cu normă întreagă sau, după caz, cu timp parţial sau a unui contract de muncă temporar, numai dacă durata de muncă temporară este egală sau mai mică ddecât durata vacanţei;</a:t>
            </a:r>
          </a:p>
          <a:p>
            <a:pPr lvl="0"/>
            <a:endParaRPr lang="ro-RO" sz="1800" dirty="0" smtClean="0"/>
          </a:p>
          <a:p>
            <a:pPr marL="0" lvl="0" indent="0" algn="just">
              <a:buNone/>
            </a:pPr>
            <a:r>
              <a:rPr lang="ro-RO" sz="1800" dirty="0" smtClean="0"/>
              <a:t>Stimulentul financiar se poate acorda pentru o perioadă de maximum 60 de zile lucrătoare într-un an calendaristic, pe perioada vacanţelor.</a:t>
            </a:r>
            <a:endParaRPr lang="en-US" dirty="0"/>
          </a:p>
        </p:txBody>
      </p:sp>
      <p:sp>
        <p:nvSpPr>
          <p:cNvPr id="2" name="Title 1"/>
          <p:cNvSpPr>
            <a:spLocks noGrp="1"/>
          </p:cNvSpPr>
          <p:nvPr>
            <p:ph type="title"/>
          </p:nvPr>
        </p:nvSpPr>
        <p:spPr>
          <a:xfrm>
            <a:off x="533400" y="338047"/>
            <a:ext cx="8229600" cy="1252728"/>
          </a:xfrm>
        </p:spPr>
        <p:txBody>
          <a:bodyPr>
            <a:normAutofit/>
          </a:bodyPr>
          <a:lstStyle/>
          <a:p>
            <a:r>
              <a:rPr lang="ro-RO" sz="1800" b="1" i="1" dirty="0" smtClean="0">
                <a:solidFill>
                  <a:srgbClr val="0070C0"/>
                </a:solidFill>
                <a:latin typeface="Trebuchet MS"/>
                <a:ea typeface="MS Mincho"/>
                <a:cs typeface="Times New Roman"/>
              </a:rPr>
              <a:t>                                           </a:t>
            </a:r>
            <a:endParaRPr lang="en-US" sz="1800" b="1" i="1" dirty="0">
              <a:solidFill>
                <a:srgbClr val="0070C0"/>
              </a:solidFill>
              <a:latin typeface="Trebuchet MS"/>
              <a:ea typeface="MS Mincho"/>
              <a:cs typeface="Times New Roman"/>
            </a:endParaRPr>
          </a:p>
        </p:txBody>
      </p:sp>
      <p:pic>
        <p:nvPicPr>
          <p:cNvPr id="5" name="Imagine 2" descr="Descriere: https://encrypted-tbn2.gstatic.com/images?q=tbn:ANd9GcQ7jeVjhqib6-qxLpMfW3q1HOqjokaM7m9m50y0-HJAH4ve29EVPw">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88620" y="387508"/>
            <a:ext cx="1897380" cy="1260475"/>
          </a:xfrm>
          <a:prstGeom prst="rect">
            <a:avLst/>
          </a:prstGeom>
          <a:noFill/>
          <a:ln>
            <a:noFill/>
          </a:ln>
        </p:spPr>
      </p:pic>
      <p:sp>
        <p:nvSpPr>
          <p:cNvPr id="4" name="Rectangle 3"/>
          <p:cNvSpPr/>
          <p:nvPr/>
        </p:nvSpPr>
        <p:spPr>
          <a:xfrm>
            <a:off x="2590800" y="421798"/>
            <a:ext cx="6248400" cy="830997"/>
          </a:xfrm>
          <a:prstGeom prst="rect">
            <a:avLst/>
          </a:prstGeom>
        </p:spPr>
        <p:txBody>
          <a:bodyPr wrap="square">
            <a:spAutoFit/>
          </a:bodyPr>
          <a:lstStyle/>
          <a:p>
            <a:pPr lvl="0" algn="ctr"/>
            <a:r>
              <a:rPr lang="ro-RO" sz="2400" b="1" i="1" spc="-100" dirty="0">
                <a:solidFill>
                  <a:prstClr val="white"/>
                </a:solidFill>
                <a:latin typeface="Trebuchet MS"/>
                <a:ea typeface="MS Mincho"/>
                <a:cs typeface="Times New Roman"/>
              </a:rPr>
              <a:t>SUBVENŢIILE  ŞI  FACILITĂŢILE  LEGISLATIVE </a:t>
            </a:r>
            <a:br>
              <a:rPr lang="ro-RO" sz="2400" b="1" i="1" spc="-100" dirty="0">
                <a:solidFill>
                  <a:prstClr val="white"/>
                </a:solidFill>
                <a:latin typeface="Trebuchet MS"/>
                <a:ea typeface="MS Mincho"/>
                <a:cs typeface="Times New Roman"/>
              </a:rPr>
            </a:br>
            <a:r>
              <a:rPr lang="ro-RO" sz="2400" b="1" i="1" spc="-100" dirty="0">
                <a:solidFill>
                  <a:prstClr val="white"/>
                </a:solidFill>
                <a:latin typeface="Trebuchet MS"/>
                <a:ea typeface="MS Mincho"/>
                <a:cs typeface="Times New Roman"/>
              </a:rPr>
              <a:t> OFERITE  ANGAJATORILOR</a:t>
            </a:r>
            <a:endParaRPr lang="en-US" dirty="0">
              <a:solidFill>
                <a:prstClr val="white"/>
              </a:solidFill>
            </a:endParaRPr>
          </a:p>
        </p:txBody>
      </p:sp>
    </p:spTree>
    <p:extLst>
      <p:ext uri="{BB962C8B-B14F-4D97-AF65-F5344CB8AC3E}">
        <p14:creationId xmlns:p14="http://schemas.microsoft.com/office/powerpoint/2010/main" val="1791805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457216"/>
            <a:ext cx="1786283" cy="140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ro-RO" sz="1800" b="1" i="1" dirty="0" smtClean="0">
                <a:solidFill>
                  <a:srgbClr val="0070C0"/>
                </a:solidFill>
                <a:latin typeface="Trebuchet MS"/>
                <a:ea typeface="MS Mincho"/>
                <a:cs typeface="Times New Roman"/>
              </a:rPr>
              <a:t>         </a:t>
            </a:r>
            <a:endParaRPr lang="en-US" dirty="0"/>
          </a:p>
        </p:txBody>
      </p:sp>
      <p:sp>
        <p:nvSpPr>
          <p:cNvPr id="4" name="Rectangle 3"/>
          <p:cNvSpPr/>
          <p:nvPr/>
        </p:nvSpPr>
        <p:spPr>
          <a:xfrm>
            <a:off x="1905000" y="381000"/>
            <a:ext cx="7086600" cy="1200329"/>
          </a:xfrm>
          <a:prstGeom prst="rect">
            <a:avLst/>
          </a:prstGeom>
        </p:spPr>
        <p:txBody>
          <a:bodyPr wrap="square">
            <a:spAutoFit/>
          </a:bodyPr>
          <a:lstStyle/>
          <a:p>
            <a:pPr algn="ctr"/>
            <a:r>
              <a:rPr lang="ro-RO" sz="2400" b="1" i="1" spc="-100" dirty="0">
                <a:solidFill>
                  <a:prstClr val="white"/>
                </a:solidFill>
                <a:latin typeface="Trebuchet MS"/>
                <a:ea typeface="MS Mincho"/>
                <a:cs typeface="Times New Roman"/>
              </a:rPr>
              <a:t>STAGIUL  PENTRU ABSOLVENȚII DE ÎNVĂȚĂMÂNT SUPERIOR- </a:t>
            </a:r>
            <a:endParaRPr lang="en-US" sz="2400" b="1" i="1" spc="-100" dirty="0">
              <a:solidFill>
                <a:prstClr val="white"/>
              </a:solidFill>
              <a:latin typeface="Trebuchet MS"/>
              <a:ea typeface="MS Mincho"/>
              <a:cs typeface="Times New Roman"/>
            </a:endParaRPr>
          </a:p>
          <a:p>
            <a:pPr algn="ctr"/>
            <a:r>
              <a:rPr lang="en-US" sz="2400" b="1" i="1" spc="-100" dirty="0">
                <a:solidFill>
                  <a:prstClr val="white"/>
                </a:solidFill>
                <a:latin typeface="Trebuchet MS"/>
                <a:ea typeface="MS Mincho"/>
                <a:cs typeface="Times New Roman"/>
              </a:rPr>
              <a:t> LEGE</a:t>
            </a:r>
            <a:r>
              <a:rPr lang="ro-RO" sz="2400" b="1" i="1" spc="-100" dirty="0">
                <a:solidFill>
                  <a:prstClr val="white"/>
                </a:solidFill>
                <a:latin typeface="Trebuchet MS"/>
                <a:ea typeface="MS Mincho"/>
                <a:cs typeface="Times New Roman"/>
              </a:rPr>
              <a:t>A</a:t>
            </a:r>
            <a:r>
              <a:rPr lang="en-US" sz="2400" b="1" i="1" spc="-100" dirty="0">
                <a:solidFill>
                  <a:prstClr val="white"/>
                </a:solidFill>
                <a:latin typeface="Trebuchet MS"/>
                <a:ea typeface="MS Mincho"/>
                <a:cs typeface="Times New Roman"/>
              </a:rPr>
              <a:t> nr. 335 din 10 decembrie 2013</a:t>
            </a:r>
          </a:p>
        </p:txBody>
      </p:sp>
      <p:sp>
        <p:nvSpPr>
          <p:cNvPr id="5" name="Rectangle 4"/>
          <p:cNvSpPr/>
          <p:nvPr/>
        </p:nvSpPr>
        <p:spPr>
          <a:xfrm>
            <a:off x="228600" y="2209800"/>
            <a:ext cx="8763000" cy="4464299"/>
          </a:xfrm>
          <a:prstGeom prst="rect">
            <a:avLst/>
          </a:prstGeom>
        </p:spPr>
        <p:txBody>
          <a:bodyPr wrap="square">
            <a:spAutoFit/>
          </a:bodyPr>
          <a:lstStyle/>
          <a:p>
            <a:pPr marL="285750" indent="-285750" algn="just">
              <a:lnSpc>
                <a:spcPct val="115000"/>
              </a:lnSpc>
              <a:spcAft>
                <a:spcPts val="600"/>
              </a:spcAft>
              <a:buFontTx/>
              <a:buChar char="-"/>
            </a:pPr>
            <a:r>
              <a:rPr lang="ro-RO" sz="1600" b="1" dirty="0" smtClean="0">
                <a:ea typeface="MS Mincho"/>
                <a:cs typeface="Times New Roman"/>
              </a:rPr>
              <a:t>Angajatorii</a:t>
            </a:r>
            <a:r>
              <a:rPr lang="ro-RO" sz="1600" dirty="0" smtClean="0">
                <a:ea typeface="MS Mincho"/>
                <a:cs typeface="Times New Roman"/>
              </a:rPr>
              <a:t> </a:t>
            </a:r>
            <a:r>
              <a:rPr lang="ro-RO" sz="1600" u="sng" dirty="0">
                <a:solidFill>
                  <a:schemeClr val="tx2"/>
                </a:solidFill>
                <a:ea typeface="MS Mincho"/>
                <a:cs typeface="Times New Roman"/>
              </a:rPr>
              <a:t>care încheie un contract de </a:t>
            </a:r>
            <a:r>
              <a:rPr lang="ro-RO" b="1" u="sng" dirty="0">
                <a:ea typeface="MS Mincho"/>
                <a:cs typeface="Times New Roman"/>
              </a:rPr>
              <a:t>stagiu </a:t>
            </a:r>
            <a:r>
              <a:rPr lang="ro-RO" sz="1600" dirty="0">
                <a:solidFill>
                  <a:schemeClr val="tx2"/>
                </a:solidFill>
                <a:ea typeface="MS Mincho"/>
                <a:cs typeface="Times New Roman"/>
              </a:rPr>
              <a:t>cu absolvenții de învățământ superior primesc lunar, la cerere, din bugetul asigurărilor pentru şomaj, pe perioada derulării contractului de stagiu pentru acel stagiar</a:t>
            </a:r>
            <a:r>
              <a:rPr lang="ro-RO" dirty="0">
                <a:ea typeface="MS Mincho"/>
                <a:cs typeface="Times New Roman"/>
              </a:rPr>
              <a:t>, </a:t>
            </a:r>
            <a:r>
              <a:rPr lang="vi-VN" b="1" dirty="0">
                <a:latin typeface="Candara" pitchFamily="34" charset="0"/>
                <a:ea typeface="MS Mincho"/>
                <a:cs typeface="Times New Roman"/>
              </a:rPr>
              <a:t>o sumă în cuantum 1.350 lei/lună</a:t>
            </a:r>
            <a:r>
              <a:rPr lang="vi-VN" dirty="0">
                <a:ea typeface="MS Mincho"/>
                <a:cs typeface="Times New Roman"/>
              </a:rPr>
              <a:t>,</a:t>
            </a:r>
            <a:r>
              <a:rPr lang="ro-RO" dirty="0">
                <a:ea typeface="MS Mincho"/>
                <a:cs typeface="Times New Roman"/>
              </a:rPr>
              <a:t> </a:t>
            </a:r>
            <a:r>
              <a:rPr lang="ro-RO" sz="1600" dirty="0">
                <a:solidFill>
                  <a:schemeClr val="tx2"/>
                </a:solidFill>
                <a:ea typeface="MS Mincho"/>
                <a:cs typeface="Times New Roman"/>
              </a:rPr>
              <a:t>suma lunară se acordă angajatorilor proporţional cu timpul efectiv lucrat de stagiar.  Legea reglementează, pentru absolvenţii de învăţământ superior, perioada de 6 luni de debut în profesie.</a:t>
            </a:r>
          </a:p>
          <a:p>
            <a:pPr marL="285750" marR="0" lvl="0" indent="-285750" algn="just">
              <a:lnSpc>
                <a:spcPct val="115000"/>
              </a:lnSpc>
              <a:spcBef>
                <a:spcPts val="0"/>
              </a:spcBef>
              <a:spcAft>
                <a:spcPts val="600"/>
              </a:spcAft>
              <a:buFontTx/>
              <a:buChar char="-"/>
            </a:pPr>
            <a:r>
              <a:rPr lang="ro-RO" b="1" dirty="0" smtClean="0">
                <a:ea typeface="MS Mincho"/>
                <a:cs typeface="Times New Roman"/>
              </a:rPr>
              <a:t>scopul efectuării stagiului</a:t>
            </a:r>
            <a:r>
              <a:rPr lang="ro-RO" dirty="0" smtClean="0">
                <a:ea typeface="MS Mincho"/>
                <a:cs typeface="Times New Roman"/>
              </a:rPr>
              <a:t> </a:t>
            </a:r>
            <a:r>
              <a:rPr lang="ro-RO" sz="1400" dirty="0" smtClean="0">
                <a:solidFill>
                  <a:schemeClr val="tx2"/>
                </a:solidFill>
                <a:ea typeface="MS Mincho"/>
                <a:cs typeface="Times New Roman"/>
              </a:rPr>
              <a:t>este de a asigura tranziţia absolvenţilor de învăţământ superior de la sistemul de educaţie la piaţa muncii, de a consolida competenţele şi abilităţile profesionale pentru adaptarea la cerinţele practice şi exigenţele locului de muncă şi pentru o mai rapidă integrare în muncă, precum şi de dobândire de experienţă şi vechime în muncă şi, după caz, în specialitate.</a:t>
            </a:r>
          </a:p>
          <a:p>
            <a:pPr marL="1005840" marR="0" indent="-285750" algn="just">
              <a:lnSpc>
                <a:spcPct val="115000"/>
              </a:lnSpc>
              <a:spcBef>
                <a:spcPts val="0"/>
              </a:spcBef>
              <a:spcAft>
                <a:spcPts val="600"/>
              </a:spcAft>
              <a:buFont typeface="Wingdings" pitchFamily="2" charset="2"/>
              <a:buChar char="Ø"/>
            </a:pPr>
            <a:r>
              <a:rPr lang="ro-RO" sz="1400" dirty="0" smtClean="0">
                <a:solidFill>
                  <a:schemeClr val="tx2"/>
                </a:solidFill>
                <a:ea typeface="MS Mincho"/>
                <a:cs typeface="Times New Roman"/>
              </a:rPr>
              <a:t>perioada </a:t>
            </a:r>
            <a:r>
              <a:rPr lang="ro-RO" sz="1400" dirty="0">
                <a:solidFill>
                  <a:schemeClr val="tx2"/>
                </a:solidFill>
                <a:ea typeface="MS Mincho"/>
                <a:cs typeface="Times New Roman"/>
              </a:rPr>
              <a:t>de stagiu se desfăşoară pe baza unui program de activităţi aprobat de angajator, la propunerea conducătorului compartimentului în care îşi desfăşoară activitatea stagiarul. Pe durata stagiului, tânărul va fi coordonat și supravegheat de un  mentor desemnat de </a:t>
            </a:r>
            <a:r>
              <a:rPr lang="ro-RO" sz="1400" dirty="0" smtClean="0">
                <a:solidFill>
                  <a:schemeClr val="tx2"/>
                </a:solidFill>
                <a:ea typeface="MS Mincho"/>
                <a:cs typeface="Times New Roman"/>
              </a:rPr>
              <a:t>angajator.</a:t>
            </a:r>
            <a:endParaRPr lang="ro-RO" sz="1400" dirty="0">
              <a:solidFill>
                <a:schemeClr val="tx2"/>
              </a:solidFill>
              <a:ea typeface="MS Mincho"/>
              <a:cs typeface="Times New Roman"/>
            </a:endParaRPr>
          </a:p>
          <a:p>
            <a:pPr marL="1005840" marR="0" indent="-285750" algn="just">
              <a:lnSpc>
                <a:spcPct val="115000"/>
              </a:lnSpc>
              <a:spcBef>
                <a:spcPts val="0"/>
              </a:spcBef>
              <a:spcAft>
                <a:spcPts val="600"/>
              </a:spcAft>
              <a:buFont typeface="Wingdings" pitchFamily="2" charset="2"/>
              <a:buChar char="Ø"/>
            </a:pPr>
            <a:r>
              <a:rPr lang="ro-RO" sz="1400" dirty="0" smtClean="0">
                <a:solidFill>
                  <a:schemeClr val="tx2"/>
                </a:solidFill>
                <a:ea typeface="MS Mincho"/>
                <a:cs typeface="Times New Roman"/>
              </a:rPr>
              <a:t>contractul </a:t>
            </a:r>
            <a:r>
              <a:rPr lang="ro-RO" sz="1400" dirty="0">
                <a:solidFill>
                  <a:schemeClr val="tx2"/>
                </a:solidFill>
                <a:ea typeface="MS Mincho"/>
                <a:cs typeface="Times New Roman"/>
              </a:rPr>
              <a:t>de stagiu se încheie odată cu încheierea contractului individual de muncă, durata contractului de stagiu fiind de 6 luni, cu excepţia situaţiilor în care prin legi speciale este prevăzută o altă perioadă de stagiu.</a:t>
            </a:r>
            <a:endParaRPr lang="en-US" sz="1400" dirty="0">
              <a:solidFill>
                <a:schemeClr val="tx2"/>
              </a:solidFill>
              <a:effectLst/>
              <a:ea typeface="MS Mincho"/>
              <a:cs typeface="Times New Roman"/>
            </a:endParaRPr>
          </a:p>
        </p:txBody>
      </p:sp>
    </p:spTree>
    <p:extLst>
      <p:ext uri="{BB962C8B-B14F-4D97-AF65-F5344CB8AC3E}">
        <p14:creationId xmlns:p14="http://schemas.microsoft.com/office/powerpoint/2010/main" val="3092092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915400" cy="4892040"/>
          </a:xfrm>
        </p:spPr>
        <p:txBody>
          <a:bodyPr>
            <a:normAutofit fontScale="25000" lnSpcReduction="20000"/>
          </a:bodyPr>
          <a:lstStyle/>
          <a:p>
            <a:endParaRPr lang="ro-RO" dirty="0" smtClean="0"/>
          </a:p>
          <a:p>
            <a:pPr marL="0" indent="0" algn="just">
              <a:buNone/>
            </a:pPr>
            <a:r>
              <a:rPr lang="ro-RO" sz="7200" b="1" dirty="0" smtClean="0">
                <a:solidFill>
                  <a:schemeClr val="tx1"/>
                </a:solidFill>
              </a:rPr>
              <a:t>Facilităţi </a:t>
            </a:r>
            <a:r>
              <a:rPr lang="ro-RO" sz="7200" b="1" dirty="0">
                <a:solidFill>
                  <a:schemeClr val="tx1"/>
                </a:solidFill>
              </a:rPr>
              <a:t>acordate angajatorilor care încadrează tineri cu risc de marginalizare socială art.93</a:t>
            </a:r>
            <a:r>
              <a:rPr lang="en-US" sz="7200" b="1" dirty="0">
                <a:solidFill>
                  <a:schemeClr val="tx1"/>
                </a:solidFill>
              </a:rPr>
              <a:t>’4</a:t>
            </a:r>
            <a:r>
              <a:rPr lang="ro-RO" sz="7200" b="1" dirty="0">
                <a:solidFill>
                  <a:schemeClr val="tx1"/>
                </a:solidFill>
              </a:rPr>
              <a:t> din Legea nr.76/2002 privind sistemul asigurărilor pentru şomaj şi stimularea ocupării forţei de muncă, cu modificările şi completările ulterioare</a:t>
            </a:r>
            <a:endParaRPr lang="en-US" sz="7200" dirty="0">
              <a:solidFill>
                <a:schemeClr val="tx1"/>
              </a:solidFill>
            </a:endParaRPr>
          </a:p>
          <a:p>
            <a:pPr marL="0" lvl="0" indent="0">
              <a:buNone/>
            </a:pPr>
            <a:endParaRPr lang="ro-RO" sz="800" dirty="0" smtClean="0">
              <a:solidFill>
                <a:schemeClr val="tx1"/>
              </a:solidFill>
            </a:endParaRPr>
          </a:p>
          <a:p>
            <a:pPr marL="0" lvl="0" indent="0" algn="just">
              <a:buNone/>
            </a:pPr>
            <a:r>
              <a:rPr lang="ro-RO" sz="6400" b="1" dirty="0" smtClean="0">
                <a:solidFill>
                  <a:schemeClr val="tx1"/>
                </a:solidFill>
              </a:rPr>
              <a:t>Angajatorii</a:t>
            </a:r>
            <a:r>
              <a:rPr lang="ro-RO" sz="6400" dirty="0" smtClean="0">
                <a:solidFill>
                  <a:schemeClr val="tx1"/>
                </a:solidFill>
              </a:rPr>
              <a:t> </a:t>
            </a:r>
            <a:r>
              <a:rPr lang="ro-RO" sz="6400" dirty="0"/>
              <a:t>care încadrează tineri cu risc de marginalizare socială, în baza unui contract de solidaritate, beneficiază lunar, conform prevederilor legale, de o sumă egală cu salariul de bază stabilit la data angajării tinerilor, dar nu mai mult de două ori valoarea indicatorului social de </a:t>
            </a:r>
            <a:r>
              <a:rPr lang="ro-RO" sz="6400" dirty="0" smtClean="0"/>
              <a:t>referinţă</a:t>
            </a:r>
            <a:r>
              <a:rPr lang="en-US" sz="6400" dirty="0" smtClean="0"/>
              <a:t> (1000 lei)</a:t>
            </a:r>
            <a:r>
              <a:rPr lang="ro-RO" sz="6400" dirty="0" smtClean="0"/>
              <a:t>, </a:t>
            </a:r>
            <a:r>
              <a:rPr lang="ro-RO" sz="6400" dirty="0"/>
              <a:t>în vigoare la data încadrării în muncă, până la expirarea duratei contractului de </a:t>
            </a:r>
            <a:r>
              <a:rPr lang="ro-RO" sz="6400" dirty="0" smtClean="0"/>
              <a:t>solidaritate.</a:t>
            </a:r>
            <a:endParaRPr lang="ro-RO" sz="6400" dirty="0"/>
          </a:p>
          <a:p>
            <a:pPr lvl="0" algn="just">
              <a:buFont typeface="Wingdings" pitchFamily="2" charset="2"/>
              <a:buChar char="Ø"/>
            </a:pPr>
            <a:r>
              <a:rPr lang="ro-RO" sz="6400" dirty="0" smtClean="0"/>
              <a:t>Suma </a:t>
            </a:r>
            <a:r>
              <a:rPr lang="ro-RO" sz="6400" dirty="0"/>
              <a:t>menţionată anterior se acordă în situaţia în care încadrarea în muncă se realizează în baza unui contract individual de muncă pe perioadă determinată, până la expirarea duratei contractului de solidaritate, dar nu mai mult de 2 ani, sau a unui contract individual de muncă pe perioadă </a:t>
            </a:r>
            <a:r>
              <a:rPr lang="ro-RO" sz="6400" dirty="0" smtClean="0"/>
              <a:t>nedeterminată.</a:t>
            </a:r>
            <a:endParaRPr lang="ro-RO" sz="6400" dirty="0"/>
          </a:p>
          <a:p>
            <a:pPr lvl="0" algn="just">
              <a:buFont typeface="Wingdings" pitchFamily="2" charset="2"/>
              <a:buChar char="Ø"/>
            </a:pPr>
            <a:r>
              <a:rPr lang="ro-RO" sz="6400" dirty="0" smtClean="0"/>
              <a:t>De </a:t>
            </a:r>
            <a:r>
              <a:rPr lang="ro-RO" sz="6400" dirty="0"/>
              <a:t>această facilitate beneficiază agenţii economici care vor încadra tineri cu risc de marginalizare socială - persoana cu vârsta cuprinsă între 16-26 de ani care se înregistrează la agenţia pentru ocuparea forţei de muncă în a cărei rază teritorială îşi are domiciliul sau, după caz, reşedinţa, încheie un contract de solidaritate cu aceasta şi se încadrează în una dintre următoarele categorii:</a:t>
            </a:r>
            <a:endParaRPr lang="en-US" sz="6400" dirty="0"/>
          </a:p>
          <a:p>
            <a:pPr marL="0" indent="0" algn="just">
              <a:buNone/>
            </a:pPr>
            <a:r>
              <a:rPr lang="ro-RO" sz="7200" dirty="0"/>
              <a:t>	</a:t>
            </a:r>
            <a:r>
              <a:rPr lang="ro-RO" sz="6400" dirty="0" smtClean="0"/>
              <a:t>a</a:t>
            </a:r>
            <a:r>
              <a:rPr lang="ro-RO" sz="6400" dirty="0"/>
              <a:t>) se află în sistemul de protecţie a copilului sau provine din acest sistem;</a:t>
            </a:r>
            <a:endParaRPr lang="en-US" sz="6400" dirty="0"/>
          </a:p>
          <a:p>
            <a:pPr marL="0" indent="0">
              <a:buNone/>
            </a:pPr>
            <a:r>
              <a:rPr lang="ro-RO" sz="6400" dirty="0" smtClean="0"/>
              <a:t>	b</a:t>
            </a:r>
            <a:r>
              <a:rPr lang="ro-RO" sz="6400" dirty="0"/>
              <a:t>) are dizabilităţi;</a:t>
            </a:r>
            <a:endParaRPr lang="en-US" sz="6400" dirty="0"/>
          </a:p>
          <a:p>
            <a:pPr marL="0" indent="0">
              <a:buNone/>
            </a:pPr>
            <a:r>
              <a:rPr lang="ro-RO" sz="6400" dirty="0" smtClean="0"/>
              <a:t>	c</a:t>
            </a:r>
            <a:r>
              <a:rPr lang="ro-RO" sz="6400" dirty="0"/>
              <a:t>) nu are familie sau a cărui familie nu îi poate asigura întreţinerea;</a:t>
            </a:r>
            <a:endParaRPr lang="en-US" sz="6400" dirty="0"/>
          </a:p>
          <a:p>
            <a:pPr marL="0" indent="0">
              <a:buNone/>
            </a:pPr>
            <a:r>
              <a:rPr lang="ro-RO" sz="6400" dirty="0" smtClean="0"/>
              <a:t>	d</a:t>
            </a:r>
            <a:r>
              <a:rPr lang="ro-RO" sz="6400" dirty="0"/>
              <a:t>) are copii în întreţinere;</a:t>
            </a:r>
            <a:endParaRPr lang="en-US" sz="6400" dirty="0"/>
          </a:p>
          <a:p>
            <a:pPr marL="0" indent="0">
              <a:buNone/>
            </a:pPr>
            <a:r>
              <a:rPr lang="ro-RO" sz="7200" dirty="0" smtClean="0"/>
              <a:t>	</a:t>
            </a:r>
            <a:r>
              <a:rPr lang="ro-RO" sz="6400" dirty="0" smtClean="0"/>
              <a:t>e</a:t>
            </a:r>
            <a:r>
              <a:rPr lang="ro-RO" sz="6400" dirty="0"/>
              <a:t>) a executat una sau mai multe pedepse privative de libertate;</a:t>
            </a:r>
            <a:br>
              <a:rPr lang="ro-RO" sz="6400" dirty="0"/>
            </a:br>
            <a:r>
              <a:rPr lang="ro-RO" sz="6400" dirty="0" smtClean="0"/>
              <a:t>	f</a:t>
            </a:r>
            <a:r>
              <a:rPr lang="ro-RO" sz="6400" dirty="0"/>
              <a:t>) este victimă a traficului de persoane</a:t>
            </a:r>
            <a:r>
              <a:rPr lang="ro-RO" sz="6400" dirty="0" smtClean="0"/>
              <a:t>.</a:t>
            </a:r>
            <a:endParaRPr lang="en-US" sz="6400" dirty="0"/>
          </a:p>
        </p:txBody>
      </p:sp>
      <p:sp>
        <p:nvSpPr>
          <p:cNvPr id="7" name="Title 1"/>
          <p:cNvSpPr>
            <a:spLocks noGrp="1"/>
          </p:cNvSpPr>
          <p:nvPr>
            <p:ph type="title"/>
          </p:nvPr>
        </p:nvSpPr>
        <p:spPr/>
        <p:txBody>
          <a:bodyPr>
            <a:normAutofit/>
          </a:bodyPr>
          <a:lstStyle/>
          <a:p>
            <a:pPr algn="ctr"/>
            <a:r>
              <a:rPr lang="ro-RO" sz="1800" b="1" i="1" dirty="0" smtClean="0">
                <a:latin typeface="Trebuchet MS"/>
                <a:ea typeface="MS Mincho"/>
                <a:cs typeface="Times New Roman"/>
              </a:rPr>
              <a:t>                      </a:t>
            </a:r>
            <a:r>
              <a:rPr lang="ro-RO" sz="2400" b="1" i="1" dirty="0" smtClean="0">
                <a:solidFill>
                  <a:schemeClr val="bg1"/>
                </a:solidFill>
                <a:latin typeface="Trebuchet MS"/>
                <a:ea typeface="MS Mincho"/>
                <a:cs typeface="Times New Roman"/>
              </a:rPr>
              <a:t>SUBVENŢIILE  ŞI  FACILITĂŢILE  LEGISLATIVE </a:t>
            </a:r>
            <a:br>
              <a:rPr lang="ro-RO" sz="2400" b="1" i="1" dirty="0" smtClean="0">
                <a:solidFill>
                  <a:schemeClr val="bg1"/>
                </a:solidFill>
                <a:latin typeface="Trebuchet MS"/>
                <a:ea typeface="MS Mincho"/>
                <a:cs typeface="Times New Roman"/>
              </a:rPr>
            </a:br>
            <a:r>
              <a:rPr lang="ro-RO" sz="2400" b="1" i="1" dirty="0" smtClean="0">
                <a:solidFill>
                  <a:schemeClr val="bg1"/>
                </a:solidFill>
                <a:latin typeface="Trebuchet MS"/>
                <a:ea typeface="MS Mincho"/>
                <a:cs typeface="Times New Roman"/>
              </a:rPr>
              <a:t> OFERITE  ANGAJATORILOR</a:t>
            </a:r>
            <a:endParaRPr lang="en-US" sz="2400" dirty="0">
              <a:solidFill>
                <a:schemeClr val="bg1"/>
              </a:solidFill>
            </a:endParaRPr>
          </a:p>
        </p:txBody>
      </p:sp>
      <p:pic>
        <p:nvPicPr>
          <p:cNvPr id="5" name="Imagine 1"/>
          <p:cNvPicPr/>
          <p:nvPr/>
        </p:nvPicPr>
        <p:blipFill>
          <a:blip r:embed="rId2">
            <a:extLst>
              <a:ext uri="{28A0092B-C50C-407E-A947-70E740481C1C}">
                <a14:useLocalDpi xmlns:a14="http://schemas.microsoft.com/office/drawing/2010/main" val="0"/>
              </a:ext>
            </a:extLst>
          </a:blip>
          <a:srcRect/>
          <a:stretch>
            <a:fillRect/>
          </a:stretch>
        </p:blipFill>
        <p:spPr bwMode="auto">
          <a:xfrm>
            <a:off x="443787" y="228600"/>
            <a:ext cx="1371600" cy="1066800"/>
          </a:xfrm>
          <a:prstGeom prst="rect">
            <a:avLst/>
          </a:prstGeom>
          <a:noFill/>
          <a:ln>
            <a:noFill/>
          </a:ln>
        </p:spPr>
      </p:pic>
    </p:spTree>
    <p:extLst>
      <p:ext uri="{BB962C8B-B14F-4D97-AF65-F5344CB8AC3E}">
        <p14:creationId xmlns:p14="http://schemas.microsoft.com/office/powerpoint/2010/main" val="520282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0000"/>
                </a:solidFill>
                <a:latin typeface="Trebuchet MS"/>
              </a:rPr>
              <a:t>       </a:t>
            </a:r>
            <a:r>
              <a:rPr lang="vi-VN" sz="4800" dirty="0" smtClean="0">
                <a:solidFill>
                  <a:srgbClr val="000000"/>
                </a:solidFill>
                <a:latin typeface="Trebuchet MS"/>
              </a:rPr>
              <a:t> </a:t>
            </a:r>
            <a:r>
              <a:rPr lang="ro-RO" sz="2400" b="1" i="1" dirty="0">
                <a:solidFill>
                  <a:prstClr val="white"/>
                </a:solidFill>
                <a:latin typeface="Trebuchet MS"/>
                <a:ea typeface="MS Mincho"/>
                <a:cs typeface="Times New Roman"/>
              </a:rPr>
              <a:t>SUBVENŢIILE  ŞI  FACILITĂŢILE  LEGISLATIVE </a:t>
            </a:r>
            <a:br>
              <a:rPr lang="ro-RO" sz="2400" b="1" i="1" dirty="0">
                <a:solidFill>
                  <a:prstClr val="white"/>
                </a:solidFill>
                <a:latin typeface="Trebuchet MS"/>
                <a:ea typeface="MS Mincho"/>
                <a:cs typeface="Times New Roman"/>
              </a:rPr>
            </a:br>
            <a:r>
              <a:rPr lang="ro-RO" sz="2400" b="1" i="1" dirty="0">
                <a:solidFill>
                  <a:prstClr val="white"/>
                </a:solidFill>
                <a:latin typeface="Trebuchet MS"/>
                <a:ea typeface="MS Mincho"/>
                <a:cs typeface="Times New Roman"/>
              </a:rPr>
              <a:t> OFERITE  ANGAJATORILOR</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182453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7650" y="2188309"/>
            <a:ext cx="8610600" cy="646331"/>
          </a:xfrm>
          <a:prstGeom prst="rect">
            <a:avLst/>
          </a:prstGeom>
        </p:spPr>
        <p:txBody>
          <a:bodyPr wrap="square">
            <a:spAutoFit/>
          </a:bodyPr>
          <a:lstStyle/>
          <a:p>
            <a:pPr lvl="0" algn="just">
              <a:spcBef>
                <a:spcPct val="20000"/>
              </a:spcBef>
              <a:buClr>
                <a:srgbClr val="31B6FD"/>
              </a:buClr>
              <a:buSzPct val="100000"/>
            </a:pPr>
            <a:r>
              <a:rPr lang="ro-RO" dirty="0" smtClean="0">
                <a:solidFill>
                  <a:srgbClr val="000000"/>
                </a:solidFill>
                <a:latin typeface="Trebuchet MS"/>
              </a:rPr>
              <a:t>Facilităţi </a:t>
            </a:r>
            <a:r>
              <a:rPr lang="ro-RO" dirty="0">
                <a:solidFill>
                  <a:srgbClr val="000000"/>
                </a:solidFill>
                <a:latin typeface="Trebuchet MS"/>
              </a:rPr>
              <a:t>acordate angajatorilor care încadrează </a:t>
            </a:r>
            <a:r>
              <a:rPr lang="vi-VN" b="1" u="sng" dirty="0" smtClean="0">
                <a:solidFill>
                  <a:srgbClr val="000000"/>
                </a:solidFill>
                <a:latin typeface="Trebuchet MS"/>
              </a:rPr>
              <a:t>ucenici</a:t>
            </a:r>
            <a:r>
              <a:rPr lang="en-US" dirty="0" smtClean="0">
                <a:solidFill>
                  <a:srgbClr val="000000"/>
                </a:solidFill>
                <a:latin typeface="Trebuchet MS"/>
              </a:rPr>
              <a:t>,</a:t>
            </a:r>
            <a:r>
              <a:rPr lang="vi-VN" dirty="0" smtClean="0">
                <a:solidFill>
                  <a:srgbClr val="000000"/>
                </a:solidFill>
                <a:latin typeface="Trebuchet MS"/>
              </a:rPr>
              <a:t> </a:t>
            </a:r>
            <a:r>
              <a:rPr lang="en-US" dirty="0" smtClean="0">
                <a:solidFill>
                  <a:srgbClr val="000000"/>
                </a:solidFill>
                <a:latin typeface="Trebuchet MS"/>
              </a:rPr>
              <a:t>conform </a:t>
            </a:r>
            <a:r>
              <a:rPr lang="en-US" dirty="0">
                <a:solidFill>
                  <a:srgbClr val="000000"/>
                </a:solidFill>
                <a:latin typeface="Trebuchet MS"/>
              </a:rPr>
              <a:t>Legii 279/2005 </a:t>
            </a:r>
            <a:r>
              <a:rPr lang="ro-RO" dirty="0">
                <a:solidFill>
                  <a:srgbClr val="000000"/>
                </a:solidFill>
                <a:latin typeface="Trebuchet MS"/>
              </a:rPr>
              <a:t>cu modificările şi completările </a:t>
            </a:r>
            <a:r>
              <a:rPr lang="ro-RO" dirty="0" smtClean="0">
                <a:solidFill>
                  <a:srgbClr val="000000"/>
                </a:solidFill>
                <a:latin typeface="Trebuchet MS"/>
              </a:rPr>
              <a:t>ulterioare</a:t>
            </a:r>
            <a:r>
              <a:rPr lang="en-US" dirty="0" smtClean="0">
                <a:solidFill>
                  <a:srgbClr val="000000"/>
                </a:solidFill>
                <a:latin typeface="Trebuchet MS"/>
              </a:rPr>
              <a:t> </a:t>
            </a:r>
            <a:r>
              <a:rPr lang="ro-RO" dirty="0">
                <a:solidFill>
                  <a:srgbClr val="000000"/>
                </a:solidFill>
                <a:latin typeface="Trebuchet MS"/>
              </a:rPr>
              <a:t>şi a Legii </a:t>
            </a:r>
            <a:r>
              <a:rPr lang="ro-RO" dirty="0" smtClean="0">
                <a:solidFill>
                  <a:srgbClr val="000000"/>
                </a:solidFill>
                <a:latin typeface="Trebuchet MS"/>
              </a:rPr>
              <a:t>nr</a:t>
            </a:r>
            <a:r>
              <a:rPr lang="ro-RO" dirty="0">
                <a:solidFill>
                  <a:srgbClr val="000000"/>
                </a:solidFill>
                <a:latin typeface="Trebuchet MS"/>
              </a:rPr>
              <a:t>. 164/2017</a:t>
            </a:r>
            <a:endParaRPr lang="en-US" dirty="0"/>
          </a:p>
        </p:txBody>
      </p:sp>
      <p:sp>
        <p:nvSpPr>
          <p:cNvPr id="4" name="Rectangle 3"/>
          <p:cNvSpPr/>
          <p:nvPr/>
        </p:nvSpPr>
        <p:spPr>
          <a:xfrm>
            <a:off x="842010" y="2819400"/>
            <a:ext cx="7772400" cy="2554545"/>
          </a:xfrm>
          <a:prstGeom prst="rect">
            <a:avLst/>
          </a:prstGeom>
        </p:spPr>
        <p:txBody>
          <a:bodyPr wrap="square">
            <a:spAutoFit/>
          </a:bodyPr>
          <a:lstStyle/>
          <a:p>
            <a:pPr marL="91440" marR="0" algn="just"/>
            <a:r>
              <a:rPr lang="en-US" sz="1000" dirty="0" smtClean="0">
                <a:solidFill>
                  <a:schemeClr val="tx2"/>
                </a:solidFill>
                <a:latin typeface="Arial" pitchFamily="34" charset="0"/>
                <a:ea typeface="Times New Roman"/>
                <a:cs typeface="Arial" pitchFamily="34" charset="0"/>
              </a:rPr>
              <a:t>In </a:t>
            </a:r>
            <a:r>
              <a:rPr lang="en-US" sz="1000" dirty="0">
                <a:solidFill>
                  <a:schemeClr val="tx2"/>
                </a:solidFill>
                <a:latin typeface="Arial" pitchFamily="34" charset="0"/>
                <a:ea typeface="Times New Roman"/>
                <a:cs typeface="Arial" pitchFamily="34" charset="0"/>
              </a:rPr>
              <a:t>sensul prezentei legi ucenicul este o persoana cu varsta de peste 16 ani care din vointa proprie incheie un contract de ucenicie cu un angajator in scopul obtinerii unei </a:t>
            </a:r>
            <a:r>
              <a:rPr lang="en-US" sz="1000" dirty="0" smtClean="0">
                <a:solidFill>
                  <a:schemeClr val="tx2"/>
                </a:solidFill>
                <a:latin typeface="Arial" pitchFamily="34" charset="0"/>
                <a:ea typeface="Times New Roman"/>
                <a:cs typeface="Arial" pitchFamily="34" charset="0"/>
              </a:rPr>
              <a:t>calificari.</a:t>
            </a:r>
            <a:endParaRPr lang="ro-RO" sz="1000" dirty="0" smtClean="0">
              <a:solidFill>
                <a:schemeClr val="tx2"/>
              </a:solidFill>
              <a:latin typeface="Arial" pitchFamily="34" charset="0"/>
              <a:ea typeface="Times New Roman"/>
              <a:cs typeface="Arial" pitchFamily="34" charset="0"/>
            </a:endParaRPr>
          </a:p>
          <a:p>
            <a:pPr marL="91440" marR="0" algn="just"/>
            <a:r>
              <a:rPr lang="en-US" sz="1000" dirty="0" smtClean="0">
                <a:solidFill>
                  <a:schemeClr val="tx2"/>
                </a:solidFill>
                <a:latin typeface="Arial" pitchFamily="34" charset="0"/>
                <a:ea typeface="Times New Roman"/>
                <a:cs typeface="Arial" pitchFamily="34" charset="0"/>
              </a:rPr>
              <a:t>Deasemeni </a:t>
            </a:r>
            <a:r>
              <a:rPr lang="en-US" sz="1000" dirty="0">
                <a:solidFill>
                  <a:schemeClr val="tx2"/>
                </a:solidFill>
                <a:latin typeface="Arial" pitchFamily="34" charset="0"/>
                <a:ea typeface="Times New Roman"/>
                <a:cs typeface="Arial" pitchFamily="34" charset="0"/>
              </a:rPr>
              <a:t>in spiritul aceleasi legi, angajatorul, este persoana fizica sau juridica ce poate potrivit legii, sa angajeze forta de munca pe baza de contract individual de munca. Totodata el are obligatia ca in cadrul derularii activitatii de ucenicie sa desemneze un coordonator de ucenicie, ce va indruma ucenicul in vederea dobandirii competentele profesionale necesare calificarii pentru care se organizeazaucenicia la locul de </a:t>
            </a:r>
            <a:r>
              <a:rPr lang="en-US" sz="1000" dirty="0" smtClean="0">
                <a:solidFill>
                  <a:schemeClr val="tx2"/>
                </a:solidFill>
                <a:latin typeface="Arial" pitchFamily="34" charset="0"/>
                <a:ea typeface="Times New Roman"/>
                <a:cs typeface="Arial" pitchFamily="34" charset="0"/>
              </a:rPr>
              <a:t>munca.</a:t>
            </a:r>
            <a:endParaRPr lang="ro-RO" sz="1000" dirty="0" smtClean="0">
              <a:solidFill>
                <a:schemeClr val="tx2"/>
              </a:solidFill>
              <a:latin typeface="Arial" pitchFamily="34" charset="0"/>
              <a:ea typeface="Times New Roman"/>
              <a:cs typeface="Arial" pitchFamily="34" charset="0"/>
            </a:endParaRPr>
          </a:p>
          <a:p>
            <a:pPr marL="91440" marR="0" algn="just"/>
            <a:r>
              <a:rPr lang="en-US" sz="1000" dirty="0" smtClean="0">
                <a:solidFill>
                  <a:schemeClr val="tx2"/>
                </a:solidFill>
                <a:latin typeface="Arial" pitchFamily="34" charset="0"/>
                <a:ea typeface="Times New Roman"/>
                <a:cs typeface="Arial" pitchFamily="34" charset="0"/>
              </a:rPr>
              <a:t>Durata </a:t>
            </a:r>
            <a:r>
              <a:rPr lang="en-US" sz="1000" dirty="0">
                <a:solidFill>
                  <a:schemeClr val="tx2"/>
                </a:solidFill>
                <a:latin typeface="Arial" pitchFamily="34" charset="0"/>
                <a:ea typeface="Times New Roman"/>
                <a:cs typeface="Arial" pitchFamily="34" charset="0"/>
              </a:rPr>
              <a:t>contractului de ucenicie se stabileste functie de nivelul de calificare pentru care urmeaza sa se pregateasca ucenicul si se organizeaza pe trei nivele de pregatire, </a:t>
            </a:r>
            <a:r>
              <a:rPr lang="en-US" sz="1000" dirty="0" smtClean="0">
                <a:solidFill>
                  <a:schemeClr val="tx2"/>
                </a:solidFill>
                <a:latin typeface="Arial" pitchFamily="34" charset="0"/>
                <a:ea typeface="Times New Roman"/>
                <a:cs typeface="Arial" pitchFamily="34" charset="0"/>
              </a:rPr>
              <a:t>astfel: In </a:t>
            </a:r>
            <a:r>
              <a:rPr lang="en-US" sz="1000" dirty="0">
                <a:solidFill>
                  <a:schemeClr val="tx2"/>
                </a:solidFill>
                <a:latin typeface="Arial" pitchFamily="34" charset="0"/>
                <a:ea typeface="Times New Roman"/>
                <a:cs typeface="Arial" pitchFamily="34" charset="0"/>
              </a:rPr>
              <a:t>funcție de nivelul de calificare pentru care se face perioada de ucenicie, contractele nu vor putea dura mai puțin de: </a:t>
            </a:r>
            <a:endParaRPr lang="ro-RO" sz="1000" dirty="0" smtClean="0">
              <a:solidFill>
                <a:schemeClr val="tx2"/>
              </a:solidFill>
              <a:latin typeface="Arial" pitchFamily="34" charset="0"/>
              <a:ea typeface="Times New Roman"/>
              <a:cs typeface="Arial" pitchFamily="34" charset="0"/>
            </a:endParaRPr>
          </a:p>
          <a:p>
            <a:pPr marL="262890" marR="0" indent="-171450">
              <a:buFont typeface="Wingdings" pitchFamily="2" charset="2"/>
              <a:buChar char="Ø"/>
            </a:pPr>
            <a:r>
              <a:rPr lang="vi-VN" sz="1000" b="1" dirty="0" smtClean="0">
                <a:solidFill>
                  <a:schemeClr val="tx2"/>
                </a:solidFill>
                <a:latin typeface="Arial" pitchFamily="34" charset="0"/>
                <a:ea typeface="Times New Roman"/>
                <a:cs typeface="Arial" pitchFamily="34" charset="0"/>
              </a:rPr>
              <a:t>12 </a:t>
            </a:r>
            <a:r>
              <a:rPr lang="vi-VN" sz="1000" b="1" dirty="0">
                <a:solidFill>
                  <a:schemeClr val="tx2"/>
                </a:solidFill>
                <a:latin typeface="Arial" pitchFamily="34" charset="0"/>
                <a:ea typeface="Times New Roman"/>
                <a:cs typeface="Arial" pitchFamily="34" charset="0"/>
              </a:rPr>
              <a:t>luni, </a:t>
            </a:r>
            <a:r>
              <a:rPr lang="vi-VN" sz="1000" dirty="0">
                <a:solidFill>
                  <a:schemeClr val="tx2"/>
                </a:solidFill>
                <a:latin typeface="Arial" pitchFamily="34" charset="0"/>
                <a:ea typeface="Times New Roman"/>
                <a:cs typeface="Arial" pitchFamily="34" charset="0"/>
              </a:rPr>
              <a:t>în cazul în care ucenicia la locul de muncă se organizează pentru dobândirea competenţelor corespunzătoare unei calificări de </a:t>
            </a:r>
            <a:r>
              <a:rPr lang="vi-VN" sz="1000" b="1" dirty="0">
                <a:solidFill>
                  <a:schemeClr val="tx2"/>
                </a:solidFill>
                <a:latin typeface="Arial" pitchFamily="34" charset="0"/>
                <a:ea typeface="Times New Roman"/>
                <a:cs typeface="Arial" pitchFamily="34" charset="0"/>
              </a:rPr>
              <a:t>nivel 2; </a:t>
            </a:r>
            <a:endParaRPr lang="ro-RO" sz="1000" b="1" dirty="0" smtClean="0">
              <a:solidFill>
                <a:schemeClr val="tx2"/>
              </a:solidFill>
              <a:latin typeface="Arial" pitchFamily="34" charset="0"/>
              <a:ea typeface="Times New Roman"/>
              <a:cs typeface="Arial" pitchFamily="34" charset="0"/>
            </a:endParaRPr>
          </a:p>
          <a:p>
            <a:pPr marL="262890" marR="0" indent="-171450">
              <a:buFont typeface="Wingdings" pitchFamily="2" charset="2"/>
              <a:buChar char="Ø"/>
            </a:pPr>
            <a:r>
              <a:rPr lang="vi-VN" sz="1000" b="1" dirty="0" smtClean="0">
                <a:solidFill>
                  <a:schemeClr val="tx2"/>
                </a:solidFill>
                <a:latin typeface="Arial" pitchFamily="34" charset="0"/>
                <a:ea typeface="Times New Roman"/>
                <a:cs typeface="Arial" pitchFamily="34" charset="0"/>
              </a:rPr>
              <a:t>24 </a:t>
            </a:r>
            <a:r>
              <a:rPr lang="vi-VN" sz="1000" b="1" dirty="0">
                <a:solidFill>
                  <a:schemeClr val="tx2"/>
                </a:solidFill>
                <a:latin typeface="Arial" pitchFamily="34" charset="0"/>
                <a:ea typeface="Times New Roman"/>
                <a:cs typeface="Arial" pitchFamily="34" charset="0"/>
              </a:rPr>
              <a:t>de luni</a:t>
            </a:r>
            <a:r>
              <a:rPr lang="vi-VN" sz="1000" dirty="0">
                <a:solidFill>
                  <a:schemeClr val="tx2"/>
                </a:solidFill>
                <a:latin typeface="Arial" pitchFamily="34" charset="0"/>
                <a:ea typeface="Times New Roman"/>
                <a:cs typeface="Arial" pitchFamily="34" charset="0"/>
              </a:rPr>
              <a:t>, în cazul în care ucenicia la locul de muncă se organizează pentru dobândirea competenţelor corespunzătoare unei calificări de </a:t>
            </a:r>
            <a:r>
              <a:rPr lang="vi-VN" sz="1000" b="1" dirty="0">
                <a:solidFill>
                  <a:schemeClr val="tx2"/>
                </a:solidFill>
                <a:latin typeface="Arial" pitchFamily="34" charset="0"/>
                <a:ea typeface="Times New Roman"/>
                <a:cs typeface="Arial" pitchFamily="34" charset="0"/>
              </a:rPr>
              <a:t>nivel 3; </a:t>
            </a:r>
            <a:endParaRPr lang="ro-RO" sz="1000" b="1" dirty="0" smtClean="0">
              <a:solidFill>
                <a:schemeClr val="tx2"/>
              </a:solidFill>
              <a:latin typeface="Arial" pitchFamily="34" charset="0"/>
              <a:ea typeface="Times New Roman"/>
              <a:cs typeface="Arial" pitchFamily="34" charset="0"/>
            </a:endParaRPr>
          </a:p>
          <a:p>
            <a:pPr marL="262890" marR="0" indent="-171450">
              <a:buFont typeface="Wingdings" pitchFamily="2" charset="2"/>
              <a:buChar char="Ø"/>
            </a:pPr>
            <a:r>
              <a:rPr lang="vi-VN" sz="1000" b="1" dirty="0" smtClean="0">
                <a:solidFill>
                  <a:schemeClr val="tx2"/>
                </a:solidFill>
                <a:latin typeface="Arial" pitchFamily="34" charset="0"/>
                <a:ea typeface="Times New Roman"/>
                <a:cs typeface="Arial" pitchFamily="34" charset="0"/>
              </a:rPr>
              <a:t>36 </a:t>
            </a:r>
            <a:r>
              <a:rPr lang="vi-VN" sz="1000" b="1" dirty="0">
                <a:solidFill>
                  <a:schemeClr val="tx2"/>
                </a:solidFill>
                <a:latin typeface="Arial" pitchFamily="34" charset="0"/>
                <a:ea typeface="Times New Roman"/>
                <a:cs typeface="Arial" pitchFamily="34" charset="0"/>
              </a:rPr>
              <a:t>de luni</a:t>
            </a:r>
            <a:r>
              <a:rPr lang="vi-VN" sz="1000" dirty="0">
                <a:solidFill>
                  <a:schemeClr val="tx2"/>
                </a:solidFill>
                <a:latin typeface="Arial" pitchFamily="34" charset="0"/>
                <a:ea typeface="Times New Roman"/>
                <a:cs typeface="Arial" pitchFamily="34" charset="0"/>
              </a:rPr>
              <a:t>, în cazul în care ucenicia la locul de muncă se organizează pentru dobândirea competenţelor corespunzătoare unei calificări de </a:t>
            </a:r>
            <a:r>
              <a:rPr lang="vi-VN" sz="1000" b="1" dirty="0">
                <a:solidFill>
                  <a:schemeClr val="tx2"/>
                </a:solidFill>
                <a:latin typeface="Arial" pitchFamily="34" charset="0"/>
                <a:ea typeface="Times New Roman"/>
                <a:cs typeface="Arial" pitchFamily="34" charset="0"/>
              </a:rPr>
              <a:t>nivel 4. </a:t>
            </a:r>
          </a:p>
          <a:p>
            <a:pPr marL="91440" marR="0"/>
            <a:r>
              <a:rPr lang="en-US" sz="1000" dirty="0" smtClean="0">
                <a:solidFill>
                  <a:schemeClr val="tx2"/>
                </a:solidFill>
                <a:latin typeface="Arial" pitchFamily="34" charset="0"/>
                <a:ea typeface="Times New Roman"/>
                <a:cs typeface="Arial" pitchFamily="34" charset="0"/>
              </a:rPr>
              <a:t>Formarea </a:t>
            </a:r>
            <a:r>
              <a:rPr lang="en-US" sz="1000" dirty="0">
                <a:solidFill>
                  <a:schemeClr val="tx2"/>
                </a:solidFill>
                <a:latin typeface="Arial" pitchFamily="34" charset="0"/>
                <a:ea typeface="Times New Roman"/>
                <a:cs typeface="Arial" pitchFamily="34" charset="0"/>
              </a:rPr>
              <a:t>profesionala prin ucenicie, cuprinde atat pregatirea teoretica cat si practica in conformitate cu prevederile legale in vigoare </a:t>
            </a:r>
            <a:r>
              <a:rPr lang="en-US" sz="1000" dirty="0" smtClean="0">
                <a:latin typeface="Arial" pitchFamily="34" charset="0"/>
                <a:ea typeface="Times New Roman"/>
                <a:cs typeface="Arial" pitchFamily="34" charset="0"/>
              </a:rPr>
              <a:t>.</a:t>
            </a:r>
            <a:endParaRPr lang="en-US" dirty="0"/>
          </a:p>
        </p:txBody>
      </p:sp>
      <p:sp>
        <p:nvSpPr>
          <p:cNvPr id="5" name="Rectangle 4"/>
          <p:cNvSpPr/>
          <p:nvPr/>
        </p:nvSpPr>
        <p:spPr>
          <a:xfrm>
            <a:off x="411480" y="5486400"/>
            <a:ext cx="8366760" cy="1200329"/>
          </a:xfrm>
          <a:prstGeom prst="rect">
            <a:avLst/>
          </a:prstGeom>
        </p:spPr>
        <p:txBody>
          <a:bodyPr wrap="square">
            <a:spAutoFit/>
          </a:bodyPr>
          <a:lstStyle/>
          <a:p>
            <a:pPr algn="just"/>
            <a:r>
              <a:rPr lang="vi-VN" dirty="0">
                <a:solidFill>
                  <a:srgbClr val="000000"/>
                </a:solidFill>
                <a:latin typeface="Trebuchet MS"/>
              </a:rPr>
              <a:t>Angajatorii care încadrează ucenici primesc, la cerere, pe toată perioada derulării contractului de ucenicie, pentru fiecare ucenic angajat, o sumă în cuantum de 1.125 lei/lună, su</a:t>
            </a:r>
            <a:r>
              <a:rPr lang="ro-RO" dirty="0">
                <a:solidFill>
                  <a:srgbClr val="000000"/>
                </a:solidFill>
                <a:latin typeface="Trebuchet MS"/>
              </a:rPr>
              <a:t>mă </a:t>
            </a:r>
            <a:r>
              <a:rPr lang="vi-VN" dirty="0">
                <a:solidFill>
                  <a:srgbClr val="000000"/>
                </a:solidFill>
                <a:latin typeface="Trebuchet MS"/>
              </a:rPr>
              <a:t>alocat</a:t>
            </a:r>
            <a:r>
              <a:rPr lang="ro-RO" dirty="0">
                <a:solidFill>
                  <a:srgbClr val="000000"/>
                </a:solidFill>
                <a:latin typeface="Trebuchet MS"/>
              </a:rPr>
              <a:t>ă</a:t>
            </a:r>
            <a:r>
              <a:rPr lang="vi-VN" dirty="0">
                <a:solidFill>
                  <a:srgbClr val="000000"/>
                </a:solidFill>
                <a:latin typeface="Trebuchet MS"/>
              </a:rPr>
              <a:t> din bugetul asigurărilor pentru </a:t>
            </a:r>
            <a:r>
              <a:rPr lang="vi-VN" dirty="0" smtClean="0">
                <a:solidFill>
                  <a:srgbClr val="000000"/>
                </a:solidFill>
                <a:latin typeface="Trebuchet MS"/>
              </a:rPr>
              <a:t>şomaj</a:t>
            </a:r>
            <a:r>
              <a:rPr lang="ro-RO" dirty="0" smtClean="0">
                <a:solidFill>
                  <a:srgbClr val="000000"/>
                </a:solidFill>
                <a:latin typeface="Trebuchet MS"/>
              </a:rPr>
              <a:t>.</a:t>
            </a:r>
            <a:endParaRPr lang="en-US" dirty="0">
              <a:solidFill>
                <a:srgbClr val="000000"/>
              </a:solidFill>
              <a:latin typeface="Trebuchet MS"/>
            </a:endParaRPr>
          </a:p>
        </p:txBody>
      </p:sp>
    </p:spTree>
    <p:extLst>
      <p:ext uri="{BB962C8B-B14F-4D97-AF65-F5344CB8AC3E}">
        <p14:creationId xmlns:p14="http://schemas.microsoft.com/office/powerpoint/2010/main" val="21944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2279</TotalTime>
  <Words>1766</Words>
  <Application>Microsoft Office PowerPoint</Application>
  <PresentationFormat>On-screen Show (4:3)</PresentationFormat>
  <Paragraphs>123</Paragraphs>
  <Slides>19</Slides>
  <Notes>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3" baseType="lpstr">
      <vt:lpstr>Waveform</vt:lpstr>
      <vt:lpstr>2_Waveform</vt:lpstr>
      <vt:lpstr>1_Waveform</vt:lpstr>
      <vt:lpstr>Imagine</vt:lpstr>
      <vt:lpstr>PowerPoint Presentation</vt:lpstr>
      <vt:lpstr>Agenţia Judeţeană pentru Ocuparea Forţei de Muncă Timiş</vt:lpstr>
      <vt:lpstr>PowerPoint Presentation</vt:lpstr>
      <vt:lpstr>                      SUBVENŢIILE  ŞI  FACILITĂŢILE  LEGISLATIVE   OFERITE  ANGAJATORILOR</vt:lpstr>
      <vt:lpstr>PowerPoint Presentation</vt:lpstr>
      <vt:lpstr>                                           </vt:lpstr>
      <vt:lpstr>         </vt:lpstr>
      <vt:lpstr>                      SUBVENŢIILE  ŞI  FACILITĂŢILE  LEGISLATIVE   OFERITE  ANGAJATORILOR</vt:lpstr>
      <vt:lpstr>        SUBVENŢIILE  ŞI  FACILITĂŢILE  LEGISLATIVE   OFERITE  ANGAJATORILOR</vt:lpstr>
      <vt:lpstr>SUBVENŢIILE  ŞI  FACILITĂŢILE  LEGISLATIVE   OFERITE  ŞOMERILOR</vt:lpstr>
      <vt:lpstr>SUBVENŢIILE  ŞI  FACILITĂŢILE  LEGISLATIVE   OFERITE  ŞOMERILOR</vt:lpstr>
      <vt:lpstr>SUBVENŢIILE  ŞI  FACILITĂŢILE  LEGISLATIVE   OFERITE  ŞOMERILOR</vt:lpstr>
      <vt:lpstr>SUBVENŢIILE  ŞI  FACILITĂŢILE  LEGISLATIVE   OFERITE  ŞOMERILOR</vt:lpstr>
      <vt:lpstr>SUBVENŢIILE  ŞI  FACILITĂŢILE  LEGISLATIVE   OFERITE  ŞOMERILOR</vt:lpstr>
      <vt:lpstr>PowerPoint Presentation</vt:lpstr>
      <vt:lpstr>SUBVENŢIILE  ŞI  FACILITĂŢILE  LEGISLATIVE   OFERITE  ŞOMERILOR</vt:lpstr>
      <vt:lpstr>FACILITĂŢILE ACORDATE ABSOLVENŢILOR PENTRU STIMULAREA ÎNCADRĂRII ÎN MUNCĂ</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Simona Poting</dc:creator>
  <cp:lastModifiedBy>Simona Poting</cp:lastModifiedBy>
  <cp:revision>203</cp:revision>
  <cp:lastPrinted>2016-04-18T11:54:59Z</cp:lastPrinted>
  <dcterms:created xsi:type="dcterms:W3CDTF">2015-11-12T07:14:04Z</dcterms:created>
  <dcterms:modified xsi:type="dcterms:W3CDTF">2017-09-13T07:44:57Z</dcterms:modified>
</cp:coreProperties>
</file>